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84" r:id="rId2"/>
    <p:sldMasterId id="2147483696" r:id="rId3"/>
  </p:sldMasterIdLst>
  <p:notesMasterIdLst>
    <p:notesMasterId r:id="rId32"/>
  </p:notesMasterIdLst>
  <p:sldIdLst>
    <p:sldId id="353" r:id="rId4"/>
    <p:sldId id="356" r:id="rId5"/>
    <p:sldId id="349" r:id="rId6"/>
    <p:sldId id="352" r:id="rId7"/>
    <p:sldId id="350" r:id="rId8"/>
    <p:sldId id="351" r:id="rId9"/>
    <p:sldId id="313" r:id="rId10"/>
    <p:sldId id="315" r:id="rId11"/>
    <p:sldId id="317" r:id="rId12"/>
    <p:sldId id="318" r:id="rId13"/>
    <p:sldId id="316" r:id="rId14"/>
    <p:sldId id="319" r:id="rId15"/>
    <p:sldId id="354" r:id="rId16"/>
    <p:sldId id="327" r:id="rId17"/>
    <p:sldId id="328" r:id="rId18"/>
    <p:sldId id="329" r:id="rId19"/>
    <p:sldId id="330" r:id="rId20"/>
    <p:sldId id="320" r:id="rId21"/>
    <p:sldId id="355" r:id="rId22"/>
    <p:sldId id="357" r:id="rId23"/>
    <p:sldId id="325" r:id="rId24"/>
    <p:sldId id="331" r:id="rId25"/>
    <p:sldId id="347" r:id="rId26"/>
    <p:sldId id="332" r:id="rId27"/>
    <p:sldId id="348" r:id="rId28"/>
    <p:sldId id="333" r:id="rId29"/>
    <p:sldId id="334" r:id="rId30"/>
    <p:sldId id="340" r:id="rId31"/>
  </p:sldIdLst>
  <p:sldSz cx="9144000" cy="6858000" type="screen4x3"/>
  <p:notesSz cx="6858000" cy="9144000"/>
  <p:embeddedFontLst>
    <p:embeddedFont>
      <p:font typeface="Tahoma" panose="020B0604030504040204" pitchFamily="34" charset="0"/>
      <p:regular r:id="rId33"/>
      <p:bold r:id="rId34"/>
    </p:embeddedFont>
    <p:embeddedFont>
      <p:font typeface="B Mitra" panose="00000400000000000000" pitchFamily="2" charset="-78"/>
      <p:regular r:id="rId35"/>
      <p:bold r:id="rId36"/>
    </p:embeddedFont>
    <p:embeddedFont>
      <p:font typeface="B Yagut" panose="00000400000000000000" pitchFamily="2" charset="-78"/>
      <p:regular r:id="rId37"/>
      <p:bold r:id="rId38"/>
    </p:embeddedFont>
    <p:embeddedFont>
      <p:font typeface="Calibri" panose="020F0502020204030204" pitchFamily="34" charset="0"/>
      <p:regular r:id="rId39"/>
      <p:bold r:id="rId40"/>
    </p:embeddedFont>
    <p:embeddedFont>
      <p:font typeface="B Koodak" panose="00000700000000000000" pitchFamily="2" charset="-78"/>
      <p:bold r:id="rId41"/>
    </p:embeddedFont>
    <p:embeddedFont>
      <p:font typeface="B Titr" panose="00000700000000000000" pitchFamily="2" charset="-78"/>
      <p:bold r:id="rId42"/>
    </p:embeddedFont>
    <p:embeddedFont>
      <p:font typeface="Titr" panose="00000700000000000000" pitchFamily="2" charset="-78"/>
      <p:bold r:id="rId43"/>
    </p:embeddedFont>
    <p:embeddedFont>
      <p:font typeface="B Nazanin" panose="00000400000000000000" pitchFamily="2" charset="-78"/>
      <p:regular r:id="rId44"/>
      <p:bold r:id="rId45"/>
    </p:embeddedFont>
    <p:embeddedFont>
      <p:font typeface="B Lotus" panose="00000400000000000000" pitchFamily="2" charset="-78"/>
      <p:regular r:id="rId46"/>
      <p:bold r:id="rId4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980E00"/>
    <a:srgbClr val="E355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652" autoAdjust="0"/>
    <p:restoredTop sz="94660"/>
  </p:normalViewPr>
  <p:slideViewPr>
    <p:cSldViewPr>
      <p:cViewPr varScale="1">
        <p:scale>
          <a:sx n="70" d="100"/>
          <a:sy n="70" d="100"/>
        </p:scale>
        <p:origin x="648"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7.fntdata"/><Relationship Id="rId21" Type="http://schemas.openxmlformats.org/officeDocument/2006/relationships/slide" Target="slides/slide18.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font" Target="fonts/font15.fntdata"/><Relationship Id="rId50"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1.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font" Target="fonts/font4.fntdata"/><Relationship Id="rId49"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font" Target="fonts/font12.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tableStyles" Target="tableStyles.xml"/><Relationship Id="rId3" Type="http://schemas.openxmlformats.org/officeDocument/2006/relationships/slideMaster" Target="slideMasters/slideMaster2.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font" Target="fonts/font14.fntdata"/><Relationship Id="rId20" Type="http://schemas.openxmlformats.org/officeDocument/2006/relationships/slide" Target="slides/slide17.xml"/><Relationship Id="rId41" Type="http://schemas.openxmlformats.org/officeDocument/2006/relationships/font" Target="fonts/font9.fntdata"/><Relationship Id="rId1" Type="http://schemas.openxmlformats.org/officeDocument/2006/relationships/customXml" Target="../customXml/item1.xml"/><Relationship Id="rId6"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358EF8-52B3-4A15-9447-5494C2F5795C}" type="datetimeFigureOut">
              <a:rPr lang="en-US" smtClean="0"/>
              <a:pPr/>
              <a:t>6/21/2022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31C82BF-F324-46BD-8D8D-9BE561709B60}" type="slidenum">
              <a:rPr lang="en-US" smtClean="0"/>
              <a:pPr/>
              <a:t>‹#›</a:t>
            </a:fld>
            <a:endParaRPr lang="en-US"/>
          </a:p>
        </p:txBody>
      </p:sp>
    </p:spTree>
    <p:extLst>
      <p:ext uri="{BB962C8B-B14F-4D97-AF65-F5344CB8AC3E}">
        <p14:creationId xmlns:p14="http://schemas.microsoft.com/office/powerpoint/2010/main" val="20594981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txBox="1">
            <a:spLocks/>
          </p:cNvSpPr>
          <p:nvPr userDrawn="1"/>
        </p:nvSpPr>
        <p:spPr>
          <a:xfrm>
            <a:off x="1676400" y="2286000"/>
            <a:ext cx="8229600" cy="1143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chemeClr val="tx1"/>
                </a:solidFill>
                <a:effectLst/>
                <a:uLnTx/>
                <a:uFillTx/>
                <a:latin typeface="+mj-lt"/>
                <a:ea typeface="+mj-ea"/>
                <a:cs typeface="+mj-cs"/>
              </a:rPr>
              <a:t>Training of Trainer workshop series</a:t>
            </a:r>
            <a:br>
              <a:rPr kumimoji="0" lang="en-US" sz="3600" b="0" i="0" u="none" strike="noStrike" kern="1200" cap="none" spc="0" normalizeH="0" baseline="0" noProof="0" dirty="0" smtClean="0">
                <a:ln>
                  <a:noFill/>
                </a:ln>
                <a:solidFill>
                  <a:schemeClr val="tx1"/>
                </a:solidFill>
                <a:effectLst/>
                <a:uLnTx/>
                <a:uFillTx/>
                <a:latin typeface="+mj-lt"/>
                <a:ea typeface="+mj-ea"/>
                <a:cs typeface="+mj-cs"/>
              </a:rPr>
            </a:br>
            <a:r>
              <a:rPr kumimoji="0" lang="en-US" sz="3600" b="0" i="0" u="none" strike="noStrike" kern="1200" cap="none" spc="0" normalizeH="0" baseline="0" noProof="0" dirty="0" smtClean="0">
                <a:ln>
                  <a:noFill/>
                </a:ln>
                <a:solidFill>
                  <a:schemeClr val="tx1"/>
                </a:solidFill>
                <a:effectLst/>
                <a:uLnTx/>
                <a:uFillTx/>
                <a:latin typeface="+mj-lt"/>
                <a:ea typeface="+mj-ea"/>
                <a:cs typeface="+mj-cs"/>
              </a:rPr>
              <a:t> (TOT)</a:t>
            </a:r>
            <a:br>
              <a:rPr kumimoji="0" lang="en-US" sz="3600" b="0" i="0" u="none" strike="noStrike" kern="1200" cap="none" spc="0" normalizeH="0" baseline="0" noProof="0" dirty="0" smtClean="0">
                <a:ln>
                  <a:noFill/>
                </a:ln>
                <a:solidFill>
                  <a:schemeClr val="tx1"/>
                </a:solidFill>
                <a:effectLst/>
                <a:uLnTx/>
                <a:uFillTx/>
                <a:latin typeface="+mj-lt"/>
                <a:ea typeface="+mj-ea"/>
                <a:cs typeface="+mj-cs"/>
              </a:rPr>
            </a:br>
            <a:r>
              <a:rPr kumimoji="0" lang="en-US" sz="3600" b="0" i="0" u="none" strike="noStrike" kern="1200" cap="none" spc="0" normalizeH="0" baseline="0" noProof="0" dirty="0" smtClean="0">
                <a:ln>
                  <a:noFill/>
                </a:ln>
                <a:solidFill>
                  <a:schemeClr val="tx1"/>
                </a:solidFill>
                <a:effectLst/>
                <a:uLnTx/>
                <a:uFillTx/>
                <a:latin typeface="+mj-lt"/>
                <a:ea typeface="+mj-ea"/>
                <a:cs typeface="+mj-cs"/>
              </a:rPr>
              <a:t>2022</a:t>
            </a:r>
          </a:p>
        </p:txBody>
      </p:sp>
      <p:pic>
        <p:nvPicPr>
          <p:cNvPr id="8" name="Picture 2"/>
          <p:cNvPicPr>
            <a:picLocks noChangeAspect="1" noChangeArrowheads="1"/>
          </p:cNvPicPr>
          <p:nvPr userDrawn="1"/>
        </p:nvPicPr>
        <p:blipFill>
          <a:blip r:embed="rId2" cstate="print"/>
          <a:srcRect b="28791"/>
          <a:stretch>
            <a:fillRect/>
          </a:stretch>
        </p:blipFill>
        <p:spPr bwMode="auto">
          <a:xfrm>
            <a:off x="0" y="-23366"/>
            <a:ext cx="2209800" cy="6881366"/>
          </a:xfrm>
          <a:prstGeom prst="rect">
            <a:avLst/>
          </a:prstGeom>
          <a:noFill/>
          <a:ln w="9525">
            <a:noFill/>
            <a:miter lim="800000"/>
            <a:headEnd/>
            <a:tailEnd/>
          </a:ln>
        </p:spPr>
      </p:pic>
      <p:cxnSp>
        <p:nvCxnSpPr>
          <p:cNvPr id="9" name="Straight Connector 8"/>
          <p:cNvCxnSpPr/>
          <p:nvPr userDrawn="1"/>
        </p:nvCxnSpPr>
        <p:spPr>
          <a:xfrm>
            <a:off x="2209800" y="0"/>
            <a:ext cx="0" cy="6858000"/>
          </a:xfrm>
          <a:prstGeom prst="line">
            <a:avLst/>
          </a:prstGeom>
          <a:ln w="63500" cmpd="thickThin">
            <a:solidFill>
              <a:srgbClr val="980E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5EA50E-B0A2-4BEA-B999-34AD5C2F856A}" type="datetimeFigureOut">
              <a:rPr lang="en-US" smtClean="0"/>
              <a:pPr/>
              <a:t>6/21/2022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7FD2BC-0AE3-4028-B1BA-DBCB1A5B498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5EA50E-B0A2-4BEA-B999-34AD5C2F856A}" type="datetimeFigureOut">
              <a:rPr lang="en-US" smtClean="0"/>
              <a:pPr/>
              <a:t>6/21/2022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7FD2BC-0AE3-4028-B1BA-DBCB1A5B498F}"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25EA50E-B0A2-4BEA-B999-34AD5C2F856A}" type="datetimeFigureOut">
              <a:rPr lang="en-US" smtClean="0"/>
              <a:pPr/>
              <a:t>6/21/2022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7FD2BC-0AE3-4028-B1BA-DBCB1A5B498F}"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5EA50E-B0A2-4BEA-B999-34AD5C2F856A}" type="datetimeFigureOut">
              <a:rPr lang="en-US" smtClean="0"/>
              <a:pPr/>
              <a:t>6/21/2022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7FD2BC-0AE3-4028-B1BA-DBCB1A5B498F}" type="slidenum">
              <a:rPr lang="en-US" smtClean="0"/>
              <a:pPr/>
              <a:t>‹#›</a:t>
            </a:fld>
            <a:endParaRPr lang="en-US"/>
          </a:p>
        </p:txBody>
      </p:sp>
      <p:sp>
        <p:nvSpPr>
          <p:cNvPr id="7" name="Rectangle 6"/>
          <p:cNvSpPr/>
          <p:nvPr userDrawn="1"/>
        </p:nvSpPr>
        <p:spPr>
          <a:xfrm>
            <a:off x="0" y="0"/>
            <a:ext cx="990600" cy="6858000"/>
          </a:xfrm>
          <a:prstGeom prst="rect">
            <a:avLst/>
          </a:prstGeom>
          <a:gradFill flip="none" rotWithShape="1">
            <a:gsLst>
              <a:gs pos="90000">
                <a:srgbClr val="980E00">
                  <a:alpha val="87000"/>
                </a:srgbClr>
              </a:gs>
              <a:gs pos="50000">
                <a:srgbClr val="E35529">
                  <a:shade val="67500"/>
                  <a:satMod val="115000"/>
                </a:srgbClr>
              </a:gs>
              <a:gs pos="100000">
                <a:srgbClr val="E35529">
                  <a:shade val="100000"/>
                  <a:satMod val="115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1147763"/>
            <a:r>
              <a:rPr lang="en-US" sz="1600" dirty="0" smtClean="0">
                <a:solidFill>
                  <a:schemeClr val="tx1"/>
                </a:solidFill>
                <a:latin typeface="Times New Roman" pitchFamily="18" charset="0"/>
                <a:cs typeface="Times New Roman" pitchFamily="18" charset="0"/>
              </a:rPr>
              <a:t>	Disaster Risk Management </a:t>
            </a:r>
            <a:br>
              <a:rPr lang="en-US" sz="1600" dirty="0" smtClean="0">
                <a:solidFill>
                  <a:schemeClr val="tx1"/>
                </a:solidFill>
                <a:latin typeface="Times New Roman" pitchFamily="18" charset="0"/>
                <a:cs typeface="Times New Roman" pitchFamily="18" charset="0"/>
              </a:rPr>
            </a:br>
            <a:r>
              <a:rPr lang="en-US" sz="1600" dirty="0" smtClean="0">
                <a:solidFill>
                  <a:schemeClr val="tx1"/>
                </a:solidFill>
                <a:latin typeface="Times New Roman" pitchFamily="18" charset="0"/>
                <a:cs typeface="Times New Roman" pitchFamily="18" charset="0"/>
              </a:rPr>
              <a:t>        	         in Public Health</a:t>
            </a:r>
            <a:br>
              <a:rPr lang="en-US" sz="1600" dirty="0" smtClean="0">
                <a:solidFill>
                  <a:schemeClr val="tx1"/>
                </a:solidFill>
                <a:latin typeface="Times New Roman" pitchFamily="18" charset="0"/>
                <a:cs typeface="Times New Roman" pitchFamily="18" charset="0"/>
              </a:rPr>
            </a:br>
            <a:r>
              <a:rPr lang="en-US" sz="1600" dirty="0" smtClean="0">
                <a:solidFill>
                  <a:schemeClr val="tx1"/>
                </a:solidFill>
                <a:latin typeface="Times New Roman" pitchFamily="18" charset="0"/>
                <a:cs typeface="Times New Roman" pitchFamily="18" charset="0"/>
              </a:rPr>
              <a:t>                         (DRM/PH)</a:t>
            </a:r>
            <a:br>
              <a:rPr lang="en-US" sz="1600" dirty="0" smtClean="0">
                <a:solidFill>
                  <a:schemeClr val="tx1"/>
                </a:solidFill>
                <a:latin typeface="Times New Roman" pitchFamily="18" charset="0"/>
                <a:cs typeface="Times New Roman" pitchFamily="18" charset="0"/>
              </a:rPr>
            </a:br>
            <a:r>
              <a:rPr lang="en-US" sz="1600" dirty="0" smtClean="0">
                <a:solidFill>
                  <a:schemeClr val="tx1"/>
                </a:solidFill>
                <a:latin typeface="Times New Roman" pitchFamily="18" charset="0"/>
                <a:cs typeface="Times New Roman" pitchFamily="18" charset="0"/>
              </a:rPr>
              <a:t>                              2022</a:t>
            </a:r>
            <a:endParaRPr lang="en-US" sz="1600" dirty="0">
              <a:solidFill>
                <a:schemeClr val="tx1"/>
              </a:solidFill>
              <a:latin typeface="Times New Roman" pitchFamily="18" charset="0"/>
              <a:cs typeface="Times New Roman" pitchFamily="18" charset="0"/>
            </a:endParaRPr>
          </a:p>
        </p:txBody>
      </p:sp>
      <p:pic>
        <p:nvPicPr>
          <p:cNvPr id="8" name="Picture 2"/>
          <p:cNvPicPr>
            <a:picLocks noChangeAspect="1" noChangeArrowheads="1"/>
          </p:cNvPicPr>
          <p:nvPr userDrawn="1"/>
        </p:nvPicPr>
        <p:blipFill>
          <a:blip r:embed="rId2" cstate="print"/>
          <a:srcRect/>
          <a:stretch>
            <a:fillRect/>
          </a:stretch>
        </p:blipFill>
        <p:spPr bwMode="auto">
          <a:xfrm>
            <a:off x="0" y="0"/>
            <a:ext cx="990600" cy="1368492"/>
          </a:xfrm>
          <a:prstGeom prst="rect">
            <a:avLst/>
          </a:prstGeom>
          <a:noFill/>
          <a:ln w="9525">
            <a:noFill/>
            <a:miter lim="800000"/>
            <a:headEnd/>
            <a:tailEnd/>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5EA50E-B0A2-4BEA-B999-34AD5C2F856A}" type="datetimeFigureOut">
              <a:rPr lang="en-US" smtClean="0"/>
              <a:pPr/>
              <a:t>6/21/2022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7FD2BC-0AE3-4028-B1BA-DBCB1A5B498F}"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25EA50E-B0A2-4BEA-B999-34AD5C2F856A}" type="datetimeFigureOut">
              <a:rPr lang="en-US" smtClean="0"/>
              <a:pPr/>
              <a:t>6/21/2022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7FD2BC-0AE3-4028-B1BA-DBCB1A5B498F}"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25EA50E-B0A2-4BEA-B999-34AD5C2F856A}" type="datetimeFigureOut">
              <a:rPr lang="en-US" smtClean="0"/>
              <a:pPr/>
              <a:t>6/21/2022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7FD2BC-0AE3-4028-B1BA-DBCB1A5B498F}"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25EA50E-B0A2-4BEA-B999-34AD5C2F856A}" type="datetimeFigureOut">
              <a:rPr lang="en-US" smtClean="0"/>
              <a:pPr/>
              <a:t>6/21/2022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7FD2BC-0AE3-4028-B1BA-DBCB1A5B498F}"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5EA50E-B0A2-4BEA-B999-34AD5C2F856A}" type="datetimeFigureOut">
              <a:rPr lang="en-US" smtClean="0"/>
              <a:pPr/>
              <a:t>6/21/2022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7FD2BC-0AE3-4028-B1BA-DBCB1A5B498F}"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5EA50E-B0A2-4BEA-B999-34AD5C2F856A}" type="datetimeFigureOut">
              <a:rPr lang="en-US" smtClean="0"/>
              <a:pPr/>
              <a:t>6/21/2022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7FD2BC-0AE3-4028-B1BA-DBCB1A5B498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152400"/>
            <a:ext cx="7543800" cy="1143000"/>
          </a:xfrm>
        </p:spPr>
        <p:txBody>
          <a:bodyPr>
            <a:normAutofit/>
          </a:bodyPr>
          <a:lstStyle>
            <a:lvl1pPr algn="ctr" rtl="1">
              <a:defRPr sz="3600">
                <a:latin typeface="Tahoma" pitchFamily="34" charset="0"/>
                <a:cs typeface="Tahoma"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1143000" y="1600200"/>
            <a:ext cx="7543800" cy="4525963"/>
          </a:xfrm>
        </p:spPr>
        <p:txBody>
          <a:bodyPr/>
          <a:lstStyle>
            <a:lvl1pPr algn="r" rtl="1">
              <a:defRPr>
                <a:latin typeface="Tahoma" pitchFamily="34" charset="0"/>
                <a:cs typeface="Tahoma" pitchFamily="34" charset="0"/>
              </a:defRPr>
            </a:lvl1pPr>
            <a:lvl2pPr algn="r" rtl="1">
              <a:defRPr>
                <a:latin typeface="Tahoma" pitchFamily="34" charset="0"/>
                <a:cs typeface="Tahoma" pitchFamily="34" charset="0"/>
              </a:defRPr>
            </a:lvl2pPr>
            <a:lvl3pPr algn="r" rtl="1">
              <a:defRPr>
                <a:latin typeface="Tahoma" pitchFamily="34" charset="0"/>
                <a:cs typeface="Tahoma" pitchFamily="34" charset="0"/>
              </a:defRPr>
            </a:lvl3pPr>
            <a:lvl4pPr algn="r" rtl="1">
              <a:defRPr>
                <a:latin typeface="Tahoma" pitchFamily="34" charset="0"/>
                <a:cs typeface="Tahoma" pitchFamily="34" charset="0"/>
              </a:defRPr>
            </a:lvl4pPr>
            <a:lvl5pPr algn="r" rtl="1">
              <a:defRPr>
                <a:latin typeface="Tahoma" pitchFamily="34" charset="0"/>
                <a:cs typeface="Tahoma"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0"/>
            <a:ext cx="990600" cy="6858000"/>
          </a:xfrm>
          <a:prstGeom prst="rect">
            <a:avLst/>
          </a:prstGeom>
          <a:gradFill flip="none" rotWithShape="1">
            <a:gsLst>
              <a:gs pos="90000">
                <a:srgbClr val="980E00">
                  <a:alpha val="87000"/>
                </a:srgbClr>
              </a:gs>
              <a:gs pos="50000">
                <a:srgbClr val="E35529">
                  <a:shade val="67500"/>
                  <a:satMod val="115000"/>
                </a:srgbClr>
              </a:gs>
              <a:gs pos="100000">
                <a:srgbClr val="E35529">
                  <a:shade val="100000"/>
                  <a:satMod val="115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1600" dirty="0" smtClean="0">
                <a:solidFill>
                  <a:schemeClr val="tx1"/>
                </a:solidFill>
                <a:latin typeface="Times New Roman" pitchFamily="18" charset="0"/>
                <a:cs typeface="Times New Roman" pitchFamily="18" charset="0"/>
              </a:rPr>
              <a:t>	</a:t>
            </a:r>
            <a:r>
              <a:rPr kumimoji="0" lang="en-US" sz="1600" b="0" i="0" u="none" strike="noStrike" kern="1200" cap="none" spc="0" normalizeH="0" baseline="0" noProof="0" dirty="0" smtClean="0">
                <a:ln>
                  <a:noFill/>
                </a:ln>
                <a:solidFill>
                  <a:schemeClr val="tx1"/>
                </a:solidFill>
                <a:effectLst/>
                <a:uLnTx/>
                <a:uFillTx/>
                <a:latin typeface="+mn-lt"/>
                <a:ea typeface="+mn-ea"/>
                <a:cs typeface="+mn-cs"/>
              </a:rPr>
              <a:t>Training of Trainer workshop series</a:t>
            </a:r>
            <a:br>
              <a:rPr kumimoji="0" lang="en-US" sz="1600" b="0" i="0" u="none" strike="noStrike" kern="1200" cap="none" spc="0" normalizeH="0" baseline="0" noProof="0" dirty="0" smtClean="0">
                <a:ln>
                  <a:noFill/>
                </a:ln>
                <a:solidFill>
                  <a:schemeClr val="tx1"/>
                </a:solidFill>
                <a:effectLst/>
                <a:uLnTx/>
                <a:uFillTx/>
                <a:latin typeface="+mn-lt"/>
                <a:ea typeface="+mn-ea"/>
                <a:cs typeface="+mn-cs"/>
              </a:rPr>
            </a:br>
            <a:r>
              <a:rPr kumimoji="0" lang="en-US" sz="1600" b="0" i="0" u="none" strike="noStrike" kern="1200" cap="none" spc="0" normalizeH="0" baseline="0" noProof="0" dirty="0" smtClean="0">
                <a:ln>
                  <a:noFill/>
                </a:ln>
                <a:solidFill>
                  <a:schemeClr val="tx1"/>
                </a:solidFill>
                <a:effectLst/>
                <a:uLnTx/>
                <a:uFillTx/>
                <a:latin typeface="+mn-lt"/>
                <a:ea typeface="+mn-ea"/>
                <a:cs typeface="+mn-cs"/>
              </a:rPr>
              <a:t> (TOT)</a:t>
            </a:r>
            <a:br>
              <a:rPr kumimoji="0" lang="en-US" sz="1600" b="0" i="0" u="none" strike="noStrike" kern="1200" cap="none" spc="0" normalizeH="0" baseline="0" noProof="0" dirty="0" smtClean="0">
                <a:ln>
                  <a:noFill/>
                </a:ln>
                <a:solidFill>
                  <a:schemeClr val="tx1"/>
                </a:solidFill>
                <a:effectLst/>
                <a:uLnTx/>
                <a:uFillTx/>
                <a:latin typeface="+mn-lt"/>
                <a:ea typeface="+mn-ea"/>
                <a:cs typeface="+mn-cs"/>
              </a:rPr>
            </a:br>
            <a:r>
              <a:rPr kumimoji="0" lang="en-US" sz="1600" b="0" i="0" u="none" strike="noStrike" kern="1200" cap="none" spc="0" normalizeH="0" baseline="0" noProof="0" dirty="0" smtClean="0">
                <a:ln>
                  <a:noFill/>
                </a:ln>
                <a:solidFill>
                  <a:schemeClr val="tx1"/>
                </a:solidFill>
                <a:effectLst/>
                <a:uLnTx/>
                <a:uFillTx/>
                <a:latin typeface="+mn-lt"/>
                <a:ea typeface="+mn-ea"/>
                <a:cs typeface="+mn-cs"/>
              </a:rPr>
              <a:t>2022</a:t>
            </a:r>
          </a:p>
        </p:txBody>
      </p:sp>
      <p:pic>
        <p:nvPicPr>
          <p:cNvPr id="8" name="Picture 2"/>
          <p:cNvPicPr>
            <a:picLocks noChangeAspect="1" noChangeArrowheads="1"/>
          </p:cNvPicPr>
          <p:nvPr userDrawn="1"/>
        </p:nvPicPr>
        <p:blipFill>
          <a:blip r:embed="rId2" cstate="print"/>
          <a:srcRect b="49886"/>
          <a:stretch>
            <a:fillRect/>
          </a:stretch>
        </p:blipFill>
        <p:spPr bwMode="auto">
          <a:xfrm>
            <a:off x="0" y="0"/>
            <a:ext cx="990600" cy="838200"/>
          </a:xfrm>
          <a:prstGeom prst="rect">
            <a:avLst/>
          </a:prstGeom>
          <a:noFill/>
          <a:ln w="9525">
            <a:noFill/>
            <a:miter lim="800000"/>
            <a:headEnd/>
            <a:tailEnd/>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5EA50E-B0A2-4BEA-B999-34AD5C2F856A}" type="datetimeFigureOut">
              <a:rPr lang="en-US" smtClean="0"/>
              <a:pPr/>
              <a:t>6/21/2022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7FD2BC-0AE3-4028-B1BA-DBCB1A5B498F}"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5EA50E-B0A2-4BEA-B999-34AD5C2F856A}" type="datetimeFigureOut">
              <a:rPr lang="en-US" smtClean="0"/>
              <a:pPr/>
              <a:t>6/21/2022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7FD2BC-0AE3-4028-B1BA-DBCB1A5B498F}"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5EA50E-B0A2-4BEA-B999-34AD5C2F856A}" type="datetimeFigureOut">
              <a:rPr lang="en-US" smtClean="0"/>
              <a:pPr/>
              <a:t>6/21/2022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7FD2BC-0AE3-4028-B1BA-DBCB1A5B498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5EA50E-B0A2-4BEA-B999-34AD5C2F856A}" type="datetimeFigureOut">
              <a:rPr lang="en-US" smtClean="0"/>
              <a:pPr/>
              <a:t>6/21/2022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7FD2BC-0AE3-4028-B1BA-DBCB1A5B498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25EA50E-B0A2-4BEA-B999-34AD5C2F856A}" type="datetimeFigureOut">
              <a:rPr lang="en-US" smtClean="0"/>
              <a:pPr/>
              <a:t>6/21/2022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7FD2BC-0AE3-4028-B1BA-DBCB1A5B498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25EA50E-B0A2-4BEA-B999-34AD5C2F856A}" type="datetimeFigureOut">
              <a:rPr lang="en-US" smtClean="0"/>
              <a:pPr/>
              <a:t>6/21/2022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7FD2BC-0AE3-4028-B1BA-DBCB1A5B498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25EA50E-B0A2-4BEA-B999-34AD5C2F856A}" type="datetimeFigureOut">
              <a:rPr lang="en-US" smtClean="0"/>
              <a:pPr/>
              <a:t>6/21/2022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7FD2BC-0AE3-4028-B1BA-DBCB1A5B498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5EA50E-B0A2-4BEA-B999-34AD5C2F856A}" type="datetimeFigureOut">
              <a:rPr lang="en-US" smtClean="0"/>
              <a:pPr/>
              <a:t>6/21/2022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7FD2BC-0AE3-4028-B1BA-DBCB1A5B498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5EA50E-B0A2-4BEA-B999-34AD5C2F856A}" type="datetimeFigureOut">
              <a:rPr lang="en-US" smtClean="0"/>
              <a:pPr/>
              <a:t>6/21/2022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7FD2BC-0AE3-4028-B1BA-DBCB1A5B498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5EA50E-B0A2-4BEA-B999-34AD5C2F856A}" type="datetimeFigureOut">
              <a:rPr lang="en-US" smtClean="0"/>
              <a:pPr/>
              <a:t>6/21/2022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7FD2BC-0AE3-4028-B1BA-DBCB1A5B498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9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5EA50E-B0A2-4BEA-B999-34AD5C2F856A}" type="datetimeFigureOut">
              <a:rPr lang="en-US" smtClean="0"/>
              <a:pPr/>
              <a:t>6/21/2022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7FD2BC-0AE3-4028-B1BA-DBCB1A5B498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9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5EA50E-B0A2-4BEA-B999-34AD5C2F856A}" type="datetimeFigureOut">
              <a:rPr lang="en-US" smtClean="0"/>
              <a:pPr/>
              <a:t>6/21/2022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7FD2BC-0AE3-4028-B1BA-DBCB1A5B498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customXml" Target="../../customXml/item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276600"/>
            <a:ext cx="8229600" cy="1143000"/>
          </a:xfrm>
        </p:spPr>
        <p:txBody>
          <a:bodyPr>
            <a:noAutofit/>
          </a:bodyPr>
          <a:lstStyle/>
          <a:p>
            <a:pPr algn="ctr">
              <a:lnSpc>
                <a:spcPct val="200000"/>
              </a:lnSpc>
            </a:pPr>
            <a:r>
              <a:rPr lang="en-US" sz="4400" dirty="0" smtClean="0"/>
              <a:t>T</a:t>
            </a:r>
            <a:r>
              <a:rPr lang="en-US" sz="4400" dirty="0" smtClean="0">
                <a:solidFill>
                  <a:srgbClr val="980E00"/>
                </a:solidFill>
              </a:rPr>
              <a:t>raining </a:t>
            </a:r>
            <a:r>
              <a:rPr lang="en-US" sz="4400" dirty="0" smtClean="0"/>
              <a:t>O</a:t>
            </a:r>
            <a:r>
              <a:rPr lang="en-US" sz="4400" dirty="0" smtClean="0">
                <a:solidFill>
                  <a:srgbClr val="980E00"/>
                </a:solidFill>
              </a:rPr>
              <a:t>f </a:t>
            </a:r>
            <a:r>
              <a:rPr lang="en-US" sz="4400" dirty="0" smtClean="0"/>
              <a:t>T</a:t>
            </a:r>
            <a:r>
              <a:rPr lang="en-US" sz="4400" dirty="0" smtClean="0">
                <a:solidFill>
                  <a:srgbClr val="980E00"/>
                </a:solidFill>
              </a:rPr>
              <a:t>rainer</a:t>
            </a:r>
            <a:r>
              <a:rPr lang="en-US" dirty="0" smtClean="0">
                <a:solidFill>
                  <a:srgbClr val="980E00"/>
                </a:solidFill>
              </a:rPr>
              <a:t> </a:t>
            </a:r>
            <a:br>
              <a:rPr lang="en-US" dirty="0" smtClean="0">
                <a:solidFill>
                  <a:srgbClr val="980E00"/>
                </a:solidFill>
              </a:rPr>
            </a:br>
            <a:r>
              <a:rPr lang="en-US" dirty="0" smtClean="0">
                <a:solidFill>
                  <a:srgbClr val="980E00"/>
                </a:solidFill>
              </a:rPr>
              <a:t>Workshop series</a:t>
            </a:r>
            <a:r>
              <a:rPr lang="en-US" sz="3600" dirty="0" smtClean="0">
                <a:solidFill>
                  <a:srgbClr val="980E00"/>
                </a:solidFill>
              </a:rPr>
              <a:t/>
            </a:r>
            <a:br>
              <a:rPr lang="en-US" sz="3600" dirty="0" smtClean="0">
                <a:solidFill>
                  <a:srgbClr val="980E00"/>
                </a:solidFill>
              </a:rPr>
            </a:br>
            <a:r>
              <a:rPr lang="en-US" sz="3600" dirty="0" smtClean="0">
                <a:solidFill>
                  <a:srgbClr val="980E00"/>
                </a:solidFill>
              </a:rPr>
              <a:t>(</a:t>
            </a:r>
            <a:r>
              <a:rPr lang="en-US" sz="3600" dirty="0" smtClean="0"/>
              <a:t>TOT</a:t>
            </a:r>
            <a:r>
              <a:rPr lang="en-US" sz="3600" dirty="0" smtClean="0">
                <a:solidFill>
                  <a:srgbClr val="980E00"/>
                </a:solidFill>
              </a:rPr>
              <a:t>)</a:t>
            </a:r>
            <a:br>
              <a:rPr lang="en-US" sz="3600" dirty="0" smtClean="0">
                <a:solidFill>
                  <a:srgbClr val="980E00"/>
                </a:solidFill>
              </a:rPr>
            </a:br>
            <a:endParaRPr lang="en-US" sz="3600" dirty="0">
              <a:solidFill>
                <a:srgbClr val="980E00"/>
              </a:solidFill>
            </a:endParaRPr>
          </a:p>
        </p:txBody>
      </p:sp>
      <p:pic>
        <p:nvPicPr>
          <p:cNvPr id="1026" name="Picture 2"/>
          <p:cNvPicPr>
            <a:picLocks noChangeAspect="1" noChangeArrowheads="1"/>
          </p:cNvPicPr>
          <p:nvPr/>
        </p:nvPicPr>
        <p:blipFill>
          <a:blip r:embed="rId2" cstate="print"/>
          <a:srcRect b="27683"/>
          <a:stretch>
            <a:fillRect/>
          </a:stretch>
        </p:blipFill>
        <p:spPr bwMode="auto">
          <a:xfrm>
            <a:off x="0" y="0"/>
            <a:ext cx="2133600" cy="6858000"/>
          </a:xfrm>
          <a:prstGeom prst="rect">
            <a:avLst/>
          </a:prstGeom>
          <a:noFill/>
          <a:ln w="9525">
            <a:noFill/>
            <a:miter lim="800000"/>
            <a:headEnd/>
            <a:tailEnd/>
          </a:ln>
        </p:spPr>
      </p:pic>
      <p:cxnSp>
        <p:nvCxnSpPr>
          <p:cNvPr id="6" name="Straight Connector 5"/>
          <p:cNvCxnSpPr/>
          <p:nvPr/>
        </p:nvCxnSpPr>
        <p:spPr>
          <a:xfrm>
            <a:off x="2209800" y="0"/>
            <a:ext cx="0" cy="6858000"/>
          </a:xfrm>
          <a:prstGeom prst="line">
            <a:avLst/>
          </a:prstGeom>
          <a:ln w="63500" cmpd="thickThin">
            <a:solidFill>
              <a:srgbClr val="980E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32932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1435100" y="274638"/>
            <a:ext cx="749935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000" kern="1200">
                <a:solidFill>
                  <a:schemeClr val="accent2">
                    <a:lumMod val="75000"/>
                  </a:schemeClr>
                </a:solidFill>
                <a:effectLst>
                  <a:outerShdw blurRad="38100" dist="38100" dir="2700000" algn="tl">
                    <a:srgbClr val="000000">
                      <a:alpha val="43137"/>
                    </a:srgbClr>
                  </a:outerShdw>
                </a:effectLst>
                <a:latin typeface="+mj-lt"/>
                <a:ea typeface="+mj-ea"/>
                <a:cs typeface="B Nazanin" pitchFamily="2" charset="-78"/>
              </a:defRPr>
            </a:lvl1pPr>
          </a:lstStyle>
          <a:p>
            <a:r>
              <a:rPr lang="fa-IR" sz="5400" dirty="0" smtClean="0">
                <a:latin typeface="Titr" pitchFamily="2" charset="-78"/>
                <a:cs typeface="B Nazanin"/>
              </a:rPr>
              <a:t> </a:t>
            </a:r>
          </a:p>
        </p:txBody>
      </p:sp>
      <p:sp>
        <p:nvSpPr>
          <p:cNvPr id="5" name="Content Placeholder 3"/>
          <p:cNvSpPr txBox="1">
            <a:spLocks/>
          </p:cNvSpPr>
          <p:nvPr/>
        </p:nvSpPr>
        <p:spPr>
          <a:xfrm>
            <a:off x="1143000" y="1905000"/>
            <a:ext cx="7791450" cy="2438400"/>
          </a:xfrm>
          <a:prstGeom prst="rect">
            <a:avLst/>
          </a:prstGeom>
        </p:spPr>
        <p:txBody>
          <a:bodyPr vert="horz" lIns="91440" tIns="45720" rIns="91440" bIns="45720" rtlCol="0">
            <a:normAutofit/>
          </a:bodyPr>
          <a:lstStyle>
            <a:lvl1pPr marL="342900" indent="-342900" algn="r" defTabSz="914400" rtl="1" eaLnBrk="1" latinLnBrk="0" hangingPunct="1">
              <a:spcBef>
                <a:spcPct val="20000"/>
              </a:spcBef>
              <a:buFontTx/>
              <a:buBlip>
                <a:blip r:embed="rId2"/>
              </a:buBlip>
              <a:defRPr sz="3200" kern="1200">
                <a:solidFill>
                  <a:schemeClr val="accent6">
                    <a:lumMod val="50000"/>
                  </a:schemeClr>
                </a:solidFill>
                <a:latin typeface="+mn-lt"/>
                <a:ea typeface="+mn-ea"/>
                <a:cs typeface="B Nazanin" pitchFamily="2" charset="-78"/>
              </a:defRPr>
            </a:lvl1pPr>
            <a:lvl2pPr marL="742950" indent="-285750" algn="r" defTabSz="914400" rtl="1" eaLnBrk="1" latinLnBrk="0" hangingPunct="1">
              <a:spcBef>
                <a:spcPct val="20000"/>
              </a:spcBef>
              <a:buFontTx/>
              <a:buBlip>
                <a:blip r:embed="rId3"/>
              </a:buBlip>
              <a:defRPr sz="2800" kern="1200">
                <a:solidFill>
                  <a:schemeClr val="tx1"/>
                </a:solidFill>
                <a:latin typeface="+mn-lt"/>
                <a:ea typeface="+mn-ea"/>
                <a:cs typeface="B Nazanin" pitchFamily="2" charset="-78"/>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B Nazanin" pitchFamily="2" charset="-78"/>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B Nazanin" pitchFamily="2" charset="-78"/>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B Nazanin" pitchFamily="2" charset="-7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nSpc>
                <a:spcPct val="200000"/>
              </a:lnSpc>
            </a:pPr>
            <a:r>
              <a:rPr lang="fa-IR" dirty="0" smtClean="0">
                <a:solidFill>
                  <a:schemeClr val="tx1"/>
                </a:solidFill>
              </a:rPr>
              <a:t>هماهنگی برای اعزام نماینده واحد به منطقه آسیب دیده</a:t>
            </a:r>
            <a:endParaRPr lang="en-US" dirty="0" smtClean="0">
              <a:solidFill>
                <a:schemeClr val="tx1"/>
              </a:solidFill>
            </a:endParaRPr>
          </a:p>
          <a:p>
            <a:pPr lvl="0">
              <a:lnSpc>
                <a:spcPct val="200000"/>
              </a:lnSpc>
            </a:pPr>
            <a:r>
              <a:rPr lang="fa-IR" dirty="0" smtClean="0">
                <a:solidFill>
                  <a:schemeClr val="tx1"/>
                </a:solidFill>
              </a:rPr>
              <a:t>مشارکت در تحلیل گزارش ارزیابی سریع برای تدوین </a:t>
            </a:r>
            <a:r>
              <a:rPr lang="en-US" dirty="0" smtClean="0">
                <a:solidFill>
                  <a:schemeClr val="tx1"/>
                </a:solidFill>
              </a:rPr>
              <a:t>IAP</a:t>
            </a:r>
          </a:p>
          <a:p>
            <a:pPr marL="0" indent="0">
              <a:lnSpc>
                <a:spcPct val="200000"/>
              </a:lnSpc>
              <a:buNone/>
            </a:pPr>
            <a:endParaRPr lang="en-US" sz="3600" dirty="0">
              <a:solidFill>
                <a:schemeClr val="tx1"/>
              </a:solidFill>
            </a:endParaRPr>
          </a:p>
        </p:txBody>
      </p:sp>
      <p:sp>
        <p:nvSpPr>
          <p:cNvPr id="6" name="Title 1"/>
          <p:cNvSpPr>
            <a:spLocks noGrp="1"/>
          </p:cNvSpPr>
          <p:nvPr>
            <p:ph type="title"/>
          </p:nvPr>
        </p:nvSpPr>
        <p:spPr>
          <a:xfrm>
            <a:off x="2438400" y="274638"/>
            <a:ext cx="5105400" cy="1143000"/>
          </a:xfrm>
        </p:spPr>
        <p:txBody>
          <a:bodyPr>
            <a:normAutofit/>
          </a:bodyPr>
          <a:lstStyle/>
          <a:p>
            <a:pPr rtl="1"/>
            <a:r>
              <a:rPr lang="fa-IR" sz="2800" dirty="0" smtClean="0">
                <a:solidFill>
                  <a:srgbClr val="C00000"/>
                </a:solidFill>
                <a:cs typeface="B Titr" panose="00000700000000000000" pitchFamily="2" charset="-78"/>
              </a:rPr>
              <a:t>شرح وظایف واحدهای همکار</a:t>
            </a:r>
            <a:endParaRPr lang="en-US" sz="2800" dirty="0">
              <a:solidFill>
                <a:srgbClr val="C00000"/>
              </a:solidFill>
              <a:cs typeface="B Titr" panose="00000700000000000000" pitchFamily="2" charset="-78"/>
            </a:endParaRPr>
          </a:p>
        </p:txBody>
      </p:sp>
    </p:spTree>
    <p:extLst>
      <p:ext uri="{BB962C8B-B14F-4D97-AF65-F5344CB8AC3E}">
        <p14:creationId xmlns:p14="http://schemas.microsoft.com/office/powerpoint/2010/main" val="39645264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2743200" y="228600"/>
            <a:ext cx="4122821"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kern="1200">
                <a:solidFill>
                  <a:schemeClr val="accent2">
                    <a:lumMod val="75000"/>
                  </a:schemeClr>
                </a:solidFill>
                <a:effectLst>
                  <a:outerShdw blurRad="38100" dist="38100" dir="2700000" algn="tl">
                    <a:srgbClr val="000000">
                      <a:alpha val="43137"/>
                    </a:srgbClr>
                  </a:outerShdw>
                </a:effectLst>
                <a:latin typeface="+mj-lt"/>
                <a:ea typeface="+mj-ea"/>
                <a:cs typeface="B Nazanin" pitchFamily="2" charset="-78"/>
              </a:defRPr>
            </a:lvl1pPr>
          </a:lstStyle>
          <a:p>
            <a:r>
              <a:rPr lang="fa-IR" sz="3600" b="1" dirty="0" smtClean="0">
                <a:solidFill>
                  <a:srgbClr val="C00000"/>
                </a:solidFill>
                <a:effectLst/>
                <a:latin typeface="Titr" pitchFamily="2" charset="-78"/>
                <a:cs typeface="B Titr" panose="00000700000000000000" pitchFamily="2" charset="-78"/>
              </a:rPr>
              <a:t>مشخصات تيم ارزيابي</a:t>
            </a:r>
            <a:endParaRPr lang="fa-IR" sz="3600" b="1" dirty="0">
              <a:solidFill>
                <a:srgbClr val="C00000"/>
              </a:solidFill>
              <a:effectLst/>
              <a:latin typeface="Titr" pitchFamily="2" charset="-78"/>
              <a:cs typeface="B Titr" panose="00000700000000000000" pitchFamily="2" charset="-78"/>
            </a:endParaRPr>
          </a:p>
        </p:txBody>
      </p:sp>
      <p:sp>
        <p:nvSpPr>
          <p:cNvPr id="5" name="Content Placeholder 3"/>
          <p:cNvSpPr txBox="1">
            <a:spLocks/>
          </p:cNvSpPr>
          <p:nvPr/>
        </p:nvSpPr>
        <p:spPr>
          <a:xfrm>
            <a:off x="1211179" y="1295400"/>
            <a:ext cx="7628021" cy="4876800"/>
          </a:xfrm>
          <a:prstGeom prst="rect">
            <a:avLst/>
          </a:prstGeom>
        </p:spPr>
        <p:txBody>
          <a:bodyPr vert="horz" lIns="91440" tIns="45720" rIns="91440" bIns="45720" rtlCol="0">
            <a:noAutofit/>
          </a:bodyPr>
          <a:lstStyle>
            <a:lvl1pPr marL="342900" indent="-342900" algn="r" defTabSz="914400" rtl="1" eaLnBrk="1" latinLnBrk="0" hangingPunct="1">
              <a:spcBef>
                <a:spcPct val="20000"/>
              </a:spcBef>
              <a:buFontTx/>
              <a:buBlip>
                <a:blip r:embed="rId2"/>
              </a:buBlip>
              <a:defRPr sz="3200" kern="1200">
                <a:solidFill>
                  <a:schemeClr val="accent6">
                    <a:lumMod val="50000"/>
                  </a:schemeClr>
                </a:solidFill>
                <a:latin typeface="+mn-lt"/>
                <a:ea typeface="+mn-ea"/>
                <a:cs typeface="B Nazanin" pitchFamily="2" charset="-78"/>
              </a:defRPr>
            </a:lvl1pPr>
            <a:lvl2pPr marL="742950" indent="-285750" algn="r" defTabSz="914400" rtl="1" eaLnBrk="1" latinLnBrk="0" hangingPunct="1">
              <a:spcBef>
                <a:spcPct val="20000"/>
              </a:spcBef>
              <a:buFontTx/>
              <a:buBlip>
                <a:blip r:embed="rId3"/>
              </a:buBlip>
              <a:defRPr sz="2800" kern="1200">
                <a:solidFill>
                  <a:schemeClr val="tx1"/>
                </a:solidFill>
                <a:latin typeface="+mn-lt"/>
                <a:ea typeface="+mn-ea"/>
                <a:cs typeface="B Nazanin" pitchFamily="2" charset="-78"/>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B Nazanin" pitchFamily="2" charset="-78"/>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B Nazanin" pitchFamily="2" charset="-78"/>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B Nazanin" pitchFamily="2" charset="-7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0325" indent="0" algn="just">
              <a:buNone/>
            </a:pPr>
            <a:r>
              <a:rPr lang="fa-IR" sz="2800" dirty="0" smtClean="0">
                <a:solidFill>
                  <a:srgbClr val="FF3300"/>
                </a:solidFill>
              </a:rPr>
              <a:t>در انتخاب تیم ارزیابی سریع باید به فاکتورهای زیر توجه کرد:</a:t>
            </a:r>
          </a:p>
          <a:p>
            <a:pPr marL="60325" indent="0" algn="just">
              <a:buNone/>
            </a:pPr>
            <a:endParaRPr lang="fa-IR" sz="1200" dirty="0" smtClean="0">
              <a:solidFill>
                <a:srgbClr val="FF3300"/>
              </a:solidFill>
            </a:endParaRPr>
          </a:p>
          <a:p>
            <a:pPr marL="625475" lvl="1" indent="-228600" algn="just">
              <a:buFont typeface="Arial" panose="020B0604020202020204" pitchFamily="34" charset="0"/>
              <a:buChar char="•"/>
            </a:pPr>
            <a:r>
              <a:rPr lang="fa-IR" sz="2100" dirty="0" smtClean="0"/>
              <a:t>تجربه و دانش مدیریت بحران و بخصوص ارزیابی سریع</a:t>
            </a:r>
          </a:p>
          <a:p>
            <a:pPr marL="625475" lvl="1" indent="-228600" algn="just">
              <a:buFont typeface="Arial" panose="020B0604020202020204" pitchFamily="34" charset="0"/>
              <a:buChar char="•"/>
            </a:pPr>
            <a:r>
              <a:rPr lang="fa-IR" sz="2100" dirty="0" smtClean="0"/>
              <a:t>توان فیزیکی تحمل شرایط دشوار</a:t>
            </a:r>
          </a:p>
          <a:p>
            <a:pPr marL="625475" lvl="1" indent="-228600" algn="just">
              <a:buFont typeface="Arial" panose="020B0604020202020204" pitchFamily="34" charset="0"/>
              <a:buChar char="•"/>
            </a:pPr>
            <a:r>
              <a:rPr lang="fa-IR" sz="2100" dirty="0" smtClean="0"/>
              <a:t>هر عضو تیم باید مجهز به کوله پشتی بحران باشد.</a:t>
            </a:r>
          </a:p>
          <a:p>
            <a:pPr marL="625475" lvl="1" indent="-228600" algn="just">
              <a:buFont typeface="Arial" panose="020B0604020202020204" pitchFamily="34" charset="0"/>
              <a:buChar char="•"/>
            </a:pPr>
            <a:r>
              <a:rPr lang="fa-IR" sz="2100" dirty="0" smtClean="0"/>
              <a:t>تجهيزات هر تیم شامل: یک لپ تاپ، یک دوربین دیژیتال، یک </a:t>
            </a:r>
            <a:r>
              <a:rPr lang="en-US" sz="2100" dirty="0" smtClean="0"/>
              <a:t>GPS</a:t>
            </a:r>
            <a:r>
              <a:rPr lang="fa-IR" sz="2100" dirty="0" smtClean="0"/>
              <a:t> و یک تلفن ماهواره ای</a:t>
            </a:r>
          </a:p>
          <a:p>
            <a:pPr marL="625475" lvl="1" indent="-228600" algn="just">
              <a:buFont typeface="Arial" panose="020B0604020202020204" pitchFamily="34" charset="0"/>
              <a:buChar char="•"/>
            </a:pPr>
            <a:r>
              <a:rPr lang="fa-IR" sz="2100" dirty="0" smtClean="0"/>
              <a:t>دريافت اطلاعات اوليه لازم از منابع موجود، نيروهاي محيطي و </a:t>
            </a:r>
            <a:r>
              <a:rPr lang="en-US" sz="2100" dirty="0" smtClean="0"/>
              <a:t>EOC</a:t>
            </a:r>
            <a:r>
              <a:rPr lang="fa-IR" sz="2100" dirty="0" smtClean="0"/>
              <a:t> توسط تیم ارزیابی </a:t>
            </a:r>
          </a:p>
          <a:p>
            <a:pPr marL="625475" lvl="1" indent="-228600" algn="just">
              <a:buFont typeface="Arial" panose="020B0604020202020204" pitchFamily="34" charset="0"/>
              <a:buChar char="•"/>
            </a:pPr>
            <a:r>
              <a:rPr lang="fa-IR" sz="2100" dirty="0" smtClean="0"/>
              <a:t>نیروهای محیطی باید در خصوص اطلاعاتی که به تیم ارزیابی مي دهند، در مرحله آمادگی، آموزش ببینند. </a:t>
            </a:r>
          </a:p>
          <a:p>
            <a:pPr marL="625475" lvl="1" indent="-228600" algn="just">
              <a:buFont typeface="Arial" panose="020B0604020202020204" pitchFamily="34" charset="0"/>
              <a:buChar char="•"/>
            </a:pPr>
            <a:r>
              <a:rPr lang="fa-IR" sz="2100" dirty="0" smtClean="0"/>
              <a:t>خروجی هر دفعه ارزیابی، فرم گزارش وضعیت حادثه یا </a:t>
            </a:r>
            <a:r>
              <a:rPr lang="en-US" sz="2100" dirty="0" smtClean="0"/>
              <a:t>Situation Report</a:t>
            </a:r>
            <a:r>
              <a:rPr lang="fa-IR" sz="2100" dirty="0" smtClean="0"/>
              <a:t> است که مخفف آن </a:t>
            </a:r>
            <a:r>
              <a:rPr lang="en-US" sz="2100" dirty="0" err="1" smtClean="0"/>
              <a:t>SitRep</a:t>
            </a:r>
            <a:r>
              <a:rPr lang="fa-IR" sz="2100" dirty="0" smtClean="0"/>
              <a:t> می باشد. </a:t>
            </a:r>
            <a:endParaRPr lang="en-US" sz="2100" dirty="0" smtClean="0"/>
          </a:p>
          <a:p>
            <a:pPr lvl="1" algn="just">
              <a:lnSpc>
                <a:spcPct val="160000"/>
              </a:lnSpc>
            </a:pPr>
            <a:endParaRPr lang="en-US" sz="2100" dirty="0"/>
          </a:p>
        </p:txBody>
      </p:sp>
    </p:spTree>
    <p:extLst>
      <p:ext uri="{BB962C8B-B14F-4D97-AF65-F5344CB8AC3E}">
        <p14:creationId xmlns:p14="http://schemas.microsoft.com/office/powerpoint/2010/main" val="4173329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1295401"/>
            <a:ext cx="7848600" cy="4343400"/>
          </a:xfrm>
        </p:spPr>
        <p:txBody>
          <a:bodyPr>
            <a:noAutofit/>
          </a:bodyPr>
          <a:lstStyle/>
          <a:p>
            <a:pPr lvl="0" algn="just">
              <a:lnSpc>
                <a:spcPct val="150000"/>
              </a:lnSpc>
            </a:pPr>
            <a:r>
              <a:rPr lang="fa-IR" sz="2800" dirty="0" smtClean="0">
                <a:solidFill>
                  <a:schemeClr val="tx1"/>
                </a:solidFill>
                <a:cs typeface="B Lotus" panose="00000400000000000000" pitchFamily="2" charset="-78"/>
              </a:rPr>
              <a:t>بررسی اطلاعات و نقشه های موجود قبل از اعزام</a:t>
            </a:r>
            <a:endParaRPr lang="en-US" sz="2800" dirty="0" smtClean="0">
              <a:solidFill>
                <a:schemeClr val="tx1"/>
              </a:solidFill>
              <a:cs typeface="B Lotus" panose="00000400000000000000" pitchFamily="2" charset="-78"/>
            </a:endParaRPr>
          </a:p>
          <a:p>
            <a:pPr lvl="0" algn="just">
              <a:lnSpc>
                <a:spcPct val="150000"/>
              </a:lnSpc>
            </a:pPr>
            <a:r>
              <a:rPr lang="fa-IR" sz="2800" dirty="0" smtClean="0">
                <a:solidFill>
                  <a:schemeClr val="tx1"/>
                </a:solidFill>
                <a:cs typeface="B Lotus" panose="00000400000000000000" pitchFamily="2" charset="-78"/>
              </a:rPr>
              <a:t>حضور در منطقه آسیب دیده در اسرع وقت</a:t>
            </a:r>
            <a:endParaRPr lang="en-US" sz="2800" dirty="0" smtClean="0">
              <a:solidFill>
                <a:schemeClr val="tx1"/>
              </a:solidFill>
              <a:cs typeface="B Lotus" panose="00000400000000000000" pitchFamily="2" charset="-78"/>
            </a:endParaRPr>
          </a:p>
          <a:p>
            <a:pPr lvl="0" algn="just">
              <a:lnSpc>
                <a:spcPct val="150000"/>
              </a:lnSpc>
            </a:pPr>
            <a:r>
              <a:rPr lang="fa-IR" sz="2800" dirty="0" smtClean="0">
                <a:solidFill>
                  <a:schemeClr val="tx1"/>
                </a:solidFill>
                <a:cs typeface="B Lotus" panose="00000400000000000000" pitchFamily="2" charset="-78"/>
              </a:rPr>
              <a:t>انجام ارزیابی به روش مشاهده، مصاحبه با افراد کلیدی و بازماندگان و مرور مستندات در دسترس </a:t>
            </a:r>
            <a:endParaRPr lang="en-US" sz="2800" dirty="0" smtClean="0">
              <a:solidFill>
                <a:schemeClr val="tx1"/>
              </a:solidFill>
              <a:cs typeface="B Lotus" panose="00000400000000000000" pitchFamily="2" charset="-78"/>
            </a:endParaRPr>
          </a:p>
          <a:p>
            <a:pPr lvl="0" algn="just">
              <a:lnSpc>
                <a:spcPct val="150000"/>
              </a:lnSpc>
            </a:pPr>
            <a:r>
              <a:rPr lang="fa-IR" sz="2800" dirty="0" smtClean="0">
                <a:solidFill>
                  <a:schemeClr val="tx1"/>
                </a:solidFill>
                <a:cs typeface="B Lotus" panose="00000400000000000000" pitchFamily="2" charset="-78"/>
              </a:rPr>
              <a:t>تکمیل فرم ارزیابی و تحویل گزارش به فرمانده حادثه</a:t>
            </a:r>
            <a:endParaRPr lang="en-US" sz="2800" dirty="0" smtClean="0">
              <a:solidFill>
                <a:schemeClr val="tx1"/>
              </a:solidFill>
              <a:cs typeface="B Lotus" panose="00000400000000000000" pitchFamily="2" charset="-78"/>
            </a:endParaRPr>
          </a:p>
          <a:p>
            <a:pPr lvl="0" algn="just">
              <a:lnSpc>
                <a:spcPct val="150000"/>
              </a:lnSpc>
            </a:pPr>
            <a:r>
              <a:rPr lang="fa-IR" sz="2800" dirty="0" smtClean="0">
                <a:solidFill>
                  <a:schemeClr val="tx1"/>
                </a:solidFill>
                <a:cs typeface="B Lotus" panose="00000400000000000000" pitchFamily="2" charset="-78"/>
              </a:rPr>
              <a:t>تکرار ارزیابی بر اساس توالی زمانی تعیین شده توسط فرمانده حادثه </a:t>
            </a:r>
            <a:endParaRPr lang="en-US" sz="2800" dirty="0" smtClean="0">
              <a:solidFill>
                <a:schemeClr val="tx1"/>
              </a:solidFill>
              <a:cs typeface="B Lotus" panose="00000400000000000000" pitchFamily="2" charset="-78"/>
            </a:endParaRPr>
          </a:p>
          <a:p>
            <a:pPr marL="0" lvl="0" indent="0" algn="just">
              <a:lnSpc>
                <a:spcPct val="150000"/>
              </a:lnSpc>
              <a:buNone/>
            </a:pPr>
            <a:endParaRPr lang="fa-IR" sz="2800" dirty="0" smtClean="0">
              <a:solidFill>
                <a:schemeClr val="tx1"/>
              </a:solidFill>
              <a:cs typeface="B Lotus" panose="00000400000000000000" pitchFamily="2" charset="-78"/>
            </a:endParaRPr>
          </a:p>
          <a:p>
            <a:pPr marL="457200" lvl="1" indent="0" algn="just">
              <a:lnSpc>
                <a:spcPct val="150000"/>
              </a:lnSpc>
              <a:buNone/>
            </a:pPr>
            <a:endParaRPr lang="en-US" sz="2400" dirty="0">
              <a:cs typeface="B Lotus" panose="00000400000000000000" pitchFamily="2" charset="-78"/>
            </a:endParaRPr>
          </a:p>
          <a:p>
            <a:pPr marL="0" indent="0" algn="just">
              <a:lnSpc>
                <a:spcPct val="150000"/>
              </a:lnSpc>
              <a:buNone/>
            </a:pPr>
            <a:endParaRPr lang="en-US" sz="2800" dirty="0">
              <a:solidFill>
                <a:schemeClr val="tx1"/>
              </a:solidFill>
              <a:cs typeface="B Lotus" panose="00000400000000000000" pitchFamily="2" charset="-78"/>
            </a:endParaRPr>
          </a:p>
          <a:p>
            <a:pPr algn="just">
              <a:lnSpc>
                <a:spcPct val="150000"/>
              </a:lnSpc>
            </a:pPr>
            <a:endParaRPr lang="en-US" sz="2800" dirty="0">
              <a:solidFill>
                <a:schemeClr val="tx1"/>
              </a:solidFill>
              <a:cs typeface="B Lotus" panose="00000400000000000000" pitchFamily="2" charset="-78"/>
            </a:endParaRPr>
          </a:p>
        </p:txBody>
      </p:sp>
      <p:sp>
        <p:nvSpPr>
          <p:cNvPr id="4" name="Title 2"/>
          <p:cNvSpPr txBox="1">
            <a:spLocks/>
          </p:cNvSpPr>
          <p:nvPr/>
        </p:nvSpPr>
        <p:spPr>
          <a:xfrm>
            <a:off x="2667000" y="152400"/>
            <a:ext cx="49530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000" kern="1200">
                <a:solidFill>
                  <a:schemeClr val="accent2">
                    <a:lumMod val="75000"/>
                  </a:schemeClr>
                </a:solidFill>
                <a:effectLst>
                  <a:outerShdw blurRad="38100" dist="38100" dir="2700000" algn="tl">
                    <a:srgbClr val="000000">
                      <a:alpha val="43137"/>
                    </a:srgbClr>
                  </a:outerShdw>
                </a:effectLst>
                <a:latin typeface="+mj-lt"/>
                <a:ea typeface="+mj-ea"/>
                <a:cs typeface="B Nazanin" pitchFamily="2" charset="-78"/>
              </a:defRPr>
            </a:lvl1pPr>
          </a:lstStyle>
          <a:p>
            <a:r>
              <a:rPr lang="fa-IR" sz="3600" b="1" dirty="0" smtClean="0">
                <a:solidFill>
                  <a:srgbClr val="C00000"/>
                </a:solidFill>
                <a:effectLst/>
                <a:cs typeface="B Titr" panose="00000700000000000000" pitchFamily="2" charset="-78"/>
              </a:rPr>
              <a:t>شرح وظایف تیم ارزیابی</a:t>
            </a:r>
            <a:endParaRPr lang="fa-IR" sz="3600" dirty="0" smtClean="0">
              <a:solidFill>
                <a:srgbClr val="C00000"/>
              </a:solidFill>
              <a:effectLst/>
              <a:latin typeface="Titr" pitchFamily="2" charset="-78"/>
              <a:cs typeface="B Titr" panose="00000700000000000000" pitchFamily="2" charset="-78"/>
            </a:endParaRPr>
          </a:p>
        </p:txBody>
      </p:sp>
    </p:spTree>
    <p:extLst>
      <p:ext uri="{BB962C8B-B14F-4D97-AF65-F5344CB8AC3E}">
        <p14:creationId xmlns:p14="http://schemas.microsoft.com/office/powerpoint/2010/main" val="25969003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31102"/>
            <a:ext cx="7543800" cy="883298"/>
          </a:xfrm>
        </p:spPr>
        <p:txBody>
          <a:bodyPr>
            <a:normAutofit/>
          </a:bodyPr>
          <a:lstStyle/>
          <a:p>
            <a:r>
              <a:rPr lang="ar-SA" sz="2400" dirty="0">
                <a:solidFill>
                  <a:srgbClr val="FF0000"/>
                </a:solidFill>
                <a:cs typeface="B Titr" panose="00000700000000000000" pitchFamily="2" charset="-78"/>
              </a:rPr>
              <a:t>پیامدهای مورد نظر برنامه نظام مراقبت </a:t>
            </a:r>
            <a:r>
              <a:rPr lang="ar-SA" sz="2400" dirty="0" smtClean="0">
                <a:solidFill>
                  <a:srgbClr val="FF0000"/>
                </a:solidFill>
                <a:cs typeface="B Titr" panose="00000700000000000000" pitchFamily="2" charset="-78"/>
              </a:rPr>
              <a:t>بلایا</a:t>
            </a:r>
            <a:r>
              <a:rPr lang="en-US" sz="2400" dirty="0" smtClean="0">
                <a:solidFill>
                  <a:srgbClr val="FF0000"/>
                </a:solidFill>
                <a:cs typeface="B Titr" panose="00000700000000000000" pitchFamily="2" charset="-78"/>
              </a:rPr>
              <a:t> </a:t>
            </a:r>
            <a:r>
              <a:rPr lang="fa-IR" sz="2400" dirty="0" smtClean="0">
                <a:solidFill>
                  <a:srgbClr val="FF0000"/>
                </a:solidFill>
                <a:cs typeface="B Titr" panose="00000700000000000000" pitchFamily="2" charset="-78"/>
              </a:rPr>
              <a:t>( </a:t>
            </a:r>
            <a:r>
              <a:rPr lang="en-US" sz="2400" dirty="0" smtClean="0">
                <a:solidFill>
                  <a:srgbClr val="FF0000"/>
                </a:solidFill>
                <a:cs typeface="B Titr" panose="00000700000000000000" pitchFamily="2" charset="-78"/>
              </a:rPr>
              <a:t>DSS</a:t>
            </a:r>
            <a:r>
              <a:rPr lang="ar-SA" sz="2400" dirty="0" smtClean="0">
                <a:solidFill>
                  <a:srgbClr val="FF0000"/>
                </a:solidFill>
                <a:cs typeface="B Titr" panose="00000700000000000000" pitchFamily="2" charset="-78"/>
              </a:rPr>
              <a:t> </a:t>
            </a:r>
            <a:r>
              <a:rPr lang="fa-IR" sz="2400" dirty="0" smtClean="0">
                <a:solidFill>
                  <a:srgbClr val="FF0000"/>
                </a:solidFill>
                <a:cs typeface="B Titr" panose="00000700000000000000" pitchFamily="2" charset="-78"/>
              </a:rPr>
              <a:t>)</a:t>
            </a:r>
            <a:r>
              <a:rPr lang="en-US" sz="2400" dirty="0" smtClean="0">
                <a:solidFill>
                  <a:srgbClr val="FF0000"/>
                </a:solidFill>
                <a:cs typeface="B Titr" panose="00000700000000000000" pitchFamily="2" charset="-78"/>
              </a:rPr>
              <a:t/>
            </a:r>
            <a:br>
              <a:rPr lang="en-US" sz="2400" dirty="0" smtClean="0">
                <a:solidFill>
                  <a:srgbClr val="FF0000"/>
                </a:solidFill>
                <a:cs typeface="B Titr" panose="00000700000000000000" pitchFamily="2" charset="-78"/>
              </a:rPr>
            </a:br>
            <a:r>
              <a:rPr lang="ar-SA" sz="2400" dirty="0" smtClean="0">
                <a:solidFill>
                  <a:srgbClr val="FF0000"/>
                </a:solidFill>
                <a:cs typeface="B Titr" panose="00000700000000000000" pitchFamily="2" charset="-78"/>
              </a:rPr>
              <a:t>در </a:t>
            </a:r>
            <a:r>
              <a:rPr lang="ar-SA" sz="2400" dirty="0">
                <a:solidFill>
                  <a:srgbClr val="FF0000"/>
                </a:solidFill>
                <a:cs typeface="B Titr" panose="00000700000000000000" pitchFamily="2" charset="-78"/>
              </a:rPr>
              <a:t>سه گروه کلی زیر تقسیم می شوند: </a:t>
            </a:r>
            <a:endParaRPr lang="en-US" sz="2400" dirty="0">
              <a:solidFill>
                <a:srgbClr val="FF0000"/>
              </a:solidFill>
              <a:effectLst/>
              <a:cs typeface="B Titr" panose="00000700000000000000" pitchFamily="2" charset="-78"/>
            </a:endParaRPr>
          </a:p>
        </p:txBody>
      </p:sp>
      <p:sp>
        <p:nvSpPr>
          <p:cNvPr id="5" name="Content Placeholder 4"/>
          <p:cNvSpPr>
            <a:spLocks noGrp="1"/>
          </p:cNvSpPr>
          <p:nvPr>
            <p:ph idx="1"/>
          </p:nvPr>
        </p:nvSpPr>
        <p:spPr>
          <a:xfrm>
            <a:off x="1143000" y="1219200"/>
            <a:ext cx="7543800" cy="5410200"/>
          </a:xfrm>
        </p:spPr>
        <p:txBody>
          <a:bodyPr>
            <a:normAutofit fontScale="85000" lnSpcReduction="20000"/>
          </a:bodyPr>
          <a:lstStyle/>
          <a:p>
            <a:pPr marL="0" indent="0">
              <a:buNone/>
            </a:pPr>
            <a:r>
              <a:rPr lang="fa-IR" sz="2600" b="1" dirty="0" smtClean="0">
                <a:solidFill>
                  <a:schemeClr val="accent1"/>
                </a:solidFill>
                <a:cs typeface="B Yagut" panose="00000400000000000000" pitchFamily="2" charset="-78"/>
              </a:rPr>
              <a:t>1- آسیب </a:t>
            </a:r>
            <a:r>
              <a:rPr lang="fa-IR" sz="2600" b="1" dirty="0">
                <a:solidFill>
                  <a:schemeClr val="accent1"/>
                </a:solidFill>
                <a:cs typeface="B Yagut" panose="00000400000000000000" pitchFamily="2" charset="-78"/>
              </a:rPr>
              <a:t>به پرسنل بهداشتی </a:t>
            </a:r>
            <a:r>
              <a:rPr lang="fa-IR" sz="2600" b="1" dirty="0" smtClean="0">
                <a:solidFill>
                  <a:schemeClr val="accent1"/>
                </a:solidFill>
                <a:cs typeface="B Yagut" panose="00000400000000000000" pitchFamily="2" charset="-78"/>
              </a:rPr>
              <a:t>درمانی</a:t>
            </a:r>
            <a:endParaRPr lang="fa-IR" sz="2600" b="1" dirty="0">
              <a:solidFill>
                <a:schemeClr val="accent1"/>
              </a:solidFill>
              <a:cs typeface="B Yagut" panose="00000400000000000000" pitchFamily="2" charset="-78"/>
            </a:endParaRPr>
          </a:p>
          <a:p>
            <a:pPr marL="682625" indent="-288925" fontAlgn="ctr">
              <a:lnSpc>
                <a:spcPct val="160000"/>
              </a:lnSpc>
              <a:spcBef>
                <a:spcPts val="0"/>
              </a:spcBef>
            </a:pPr>
            <a:r>
              <a:rPr lang="fa-IR" sz="1600" b="1" dirty="0">
                <a:latin typeface="Calibri" panose="020F0502020204030204" pitchFamily="34" charset="0"/>
                <a:cs typeface="B Lotus" panose="00000400000000000000" pitchFamily="2" charset="-78"/>
              </a:rPr>
              <a:t>تعداد پرسنل مصدوم (شامل بستری و سرپایی)</a:t>
            </a:r>
            <a:endParaRPr lang="en-US" sz="1600" b="1" dirty="0">
              <a:latin typeface="Arial" panose="020B0604020202020204" pitchFamily="34" charset="0"/>
              <a:cs typeface="B Lotus" panose="00000400000000000000" pitchFamily="2" charset="-78"/>
            </a:endParaRPr>
          </a:p>
          <a:p>
            <a:pPr marL="682625" indent="-288925" fontAlgn="ctr">
              <a:lnSpc>
                <a:spcPct val="115000"/>
              </a:lnSpc>
              <a:spcBef>
                <a:spcPts val="0"/>
              </a:spcBef>
            </a:pPr>
            <a:r>
              <a:rPr lang="fa-IR" sz="1600" b="1" dirty="0">
                <a:latin typeface="Calibri" panose="020F0502020204030204" pitchFamily="34" charset="0"/>
                <a:cs typeface="B Lotus" panose="00000400000000000000" pitchFamily="2" charset="-78"/>
              </a:rPr>
              <a:t>تعداد پرسنل فوت شده</a:t>
            </a:r>
            <a:endParaRPr lang="en-US" sz="1600" b="1" dirty="0">
              <a:latin typeface="Arial" panose="020B0604020202020204" pitchFamily="34" charset="0"/>
              <a:cs typeface="B Lotus" panose="00000400000000000000" pitchFamily="2" charset="-78"/>
            </a:endParaRPr>
          </a:p>
          <a:p>
            <a:pPr marL="682625" indent="-288925" fontAlgn="ctr">
              <a:lnSpc>
                <a:spcPct val="115000"/>
              </a:lnSpc>
              <a:spcBef>
                <a:spcPts val="0"/>
              </a:spcBef>
            </a:pPr>
            <a:r>
              <a:rPr lang="fa-IR" sz="1600" b="1" dirty="0">
                <a:latin typeface="Calibri" panose="020F0502020204030204" pitchFamily="34" charset="0"/>
                <a:cs typeface="B Lotus" panose="00000400000000000000" pitchFamily="2" charset="-78"/>
              </a:rPr>
              <a:t>غیبت پرسنل از کار (طی 2 هفته بعد از وقوع مخاطره)</a:t>
            </a:r>
            <a:endParaRPr lang="en-US" sz="1600" b="1" dirty="0">
              <a:latin typeface="Arial" panose="020B0604020202020204" pitchFamily="34" charset="0"/>
              <a:cs typeface="B Lotus" panose="00000400000000000000" pitchFamily="2" charset="-78"/>
            </a:endParaRPr>
          </a:p>
          <a:p>
            <a:pPr marL="0" indent="0">
              <a:lnSpc>
                <a:spcPct val="170000"/>
              </a:lnSpc>
              <a:buNone/>
            </a:pPr>
            <a:r>
              <a:rPr lang="fa-IR" sz="2600" b="1" dirty="0">
                <a:solidFill>
                  <a:schemeClr val="accent1"/>
                </a:solidFill>
                <a:cs typeface="B Yagut" panose="00000400000000000000" pitchFamily="2" charset="-78"/>
              </a:rPr>
              <a:t>2- آسیب به مرکز/پایگاه</a:t>
            </a:r>
          </a:p>
          <a:p>
            <a:pPr marL="682625" indent="-288925" algn="just" fontAlgn="ctr">
              <a:lnSpc>
                <a:spcPct val="170000"/>
              </a:lnSpc>
              <a:spcBef>
                <a:spcPts val="0"/>
              </a:spcBef>
            </a:pPr>
            <a:r>
              <a:rPr lang="fa-IR" sz="1600" b="1" dirty="0">
                <a:latin typeface="Calibri" panose="020F0502020204030204" pitchFamily="34" charset="0"/>
                <a:cs typeface="B Lotus" panose="00000400000000000000" pitchFamily="2" charset="-78"/>
              </a:rPr>
              <a:t>خسارت سازه­ای به مرکز/پایگاه (شامل دیوار، سقف و ستون)</a:t>
            </a:r>
          </a:p>
          <a:p>
            <a:pPr marL="682625" indent="-288925" algn="just" fontAlgn="ctr">
              <a:lnSpc>
                <a:spcPct val="125000"/>
              </a:lnSpc>
              <a:spcBef>
                <a:spcPts val="0"/>
              </a:spcBef>
            </a:pPr>
            <a:r>
              <a:rPr lang="fa-IR" sz="1600" b="1" dirty="0">
                <a:latin typeface="Calibri" panose="020F0502020204030204" pitchFamily="34" charset="0"/>
                <a:cs typeface="B Lotus" panose="00000400000000000000" pitchFamily="2" charset="-78"/>
              </a:rPr>
              <a:t>خسارت </a:t>
            </a:r>
            <a:r>
              <a:rPr lang="fa-IR" sz="1600" b="1" dirty="0" err="1">
                <a:latin typeface="Calibri" panose="020F0502020204030204" pitchFamily="34" charset="0"/>
                <a:cs typeface="B Lotus" panose="00000400000000000000" pitchFamily="2" charset="-78"/>
              </a:rPr>
              <a:t>غیرسازه­ای</a:t>
            </a:r>
            <a:r>
              <a:rPr lang="fa-IR" sz="1600" b="1" dirty="0">
                <a:latin typeface="Calibri" panose="020F0502020204030204" pitchFamily="34" charset="0"/>
                <a:cs typeface="B Lotus" panose="00000400000000000000" pitchFamily="2" charset="-78"/>
              </a:rPr>
              <a:t> به مرکز/پایگاه (شامل تاسیسات آب و برق و گاز، تجهیزات، لوازم و وسایل، درب ها و شیشه ها و امثالهم) </a:t>
            </a:r>
            <a:endParaRPr lang="en-US" sz="1600" b="1" dirty="0">
              <a:latin typeface="Calibri" panose="020F0502020204030204" pitchFamily="34" charset="0"/>
              <a:cs typeface="B Lotus" panose="00000400000000000000" pitchFamily="2" charset="-78"/>
            </a:endParaRPr>
          </a:p>
          <a:p>
            <a:pPr marL="682625" indent="-288925" algn="just" fontAlgn="ctr">
              <a:lnSpc>
                <a:spcPct val="125000"/>
              </a:lnSpc>
              <a:spcBef>
                <a:spcPts val="0"/>
              </a:spcBef>
            </a:pPr>
            <a:r>
              <a:rPr lang="fa-IR" sz="1600" b="1" dirty="0">
                <a:latin typeface="Calibri" panose="020F0502020204030204" pitchFamily="34" charset="0"/>
                <a:cs typeface="B Lotus" panose="00000400000000000000" pitchFamily="2" charset="-78"/>
              </a:rPr>
              <a:t>آسیب به برنامه­های ارایه خدمت در مرکز/پایگاه (طی 2 هفته بعد از وقوع مخاطره) شامل برنامه های بیماری های واگیر، بیماری های </a:t>
            </a:r>
            <a:r>
              <a:rPr lang="fa-IR" sz="1600" b="1" dirty="0" err="1">
                <a:latin typeface="Calibri" panose="020F0502020204030204" pitchFamily="34" charset="0"/>
                <a:cs typeface="B Lotus" panose="00000400000000000000" pitchFamily="2" charset="-78"/>
              </a:rPr>
              <a:t>غیرواگیر</a:t>
            </a:r>
            <a:r>
              <a:rPr lang="fa-IR" sz="1600" b="1" dirty="0">
                <a:latin typeface="Calibri" panose="020F0502020204030204" pitchFamily="34" charset="0"/>
                <a:cs typeface="B Lotus" panose="00000400000000000000" pitchFamily="2" charset="-78"/>
              </a:rPr>
              <a:t>، تغذیه، آزمایشگاه، بهداشت خانواده، بهداشت محیط، بهداشت حرفه ای، بهداشت روان، آموزش بهداشت</a:t>
            </a:r>
            <a:endParaRPr lang="en-US" sz="1600" b="1" dirty="0">
              <a:latin typeface="Calibri" panose="020F0502020204030204" pitchFamily="34" charset="0"/>
              <a:cs typeface="B Lotus" panose="00000400000000000000" pitchFamily="2" charset="-78"/>
            </a:endParaRPr>
          </a:p>
          <a:p>
            <a:pPr marL="682625" indent="-288925" algn="just" fontAlgn="ctr">
              <a:lnSpc>
                <a:spcPct val="125000"/>
              </a:lnSpc>
              <a:spcBef>
                <a:spcPts val="0"/>
              </a:spcBef>
            </a:pPr>
            <a:r>
              <a:rPr lang="fa-IR" sz="1600" b="1" dirty="0">
                <a:latin typeface="Calibri" panose="020F0502020204030204" pitchFamily="34" charset="0"/>
                <a:cs typeface="B Lotus" panose="00000400000000000000" pitchFamily="2" charset="-78"/>
              </a:rPr>
              <a:t>خسارت اقتصادی به مرکز/پایگاه (شامل خسارت سازه ای و </a:t>
            </a:r>
            <a:r>
              <a:rPr lang="fa-IR" sz="1600" b="1" dirty="0" err="1">
                <a:latin typeface="Calibri" panose="020F0502020204030204" pitchFamily="34" charset="0"/>
                <a:cs typeface="B Lotus" panose="00000400000000000000" pitchFamily="2" charset="-78"/>
              </a:rPr>
              <a:t>غیرسازه</a:t>
            </a:r>
            <a:r>
              <a:rPr lang="fa-IR" sz="1600" b="1" dirty="0">
                <a:latin typeface="Calibri" panose="020F0502020204030204" pitchFamily="34" charset="0"/>
                <a:cs typeface="B Lotus" panose="00000400000000000000" pitchFamily="2" charset="-78"/>
              </a:rPr>
              <a:t> ای، بدون احتساب خسارت به درآمد) </a:t>
            </a:r>
            <a:endParaRPr lang="en-US" sz="1600" b="1" dirty="0">
              <a:latin typeface="Calibri" panose="020F0502020204030204" pitchFamily="34" charset="0"/>
              <a:cs typeface="B Lotus" panose="00000400000000000000" pitchFamily="2" charset="-78"/>
            </a:endParaRPr>
          </a:p>
          <a:p>
            <a:pPr marL="0" indent="0">
              <a:lnSpc>
                <a:spcPct val="170000"/>
              </a:lnSpc>
              <a:buNone/>
            </a:pPr>
            <a:r>
              <a:rPr lang="fa-IR" sz="2600" b="1" dirty="0">
                <a:solidFill>
                  <a:schemeClr val="accent1"/>
                </a:solidFill>
                <a:cs typeface="B Yagut" panose="00000400000000000000" pitchFamily="2" charset="-78"/>
              </a:rPr>
              <a:t>3- آسیب به جمعیت تحت پوشش</a:t>
            </a:r>
          </a:p>
          <a:p>
            <a:pPr marL="682625" indent="-288925" algn="just" fontAlgn="ctr">
              <a:lnSpc>
                <a:spcPct val="170000"/>
              </a:lnSpc>
              <a:spcBef>
                <a:spcPts val="0"/>
              </a:spcBef>
            </a:pPr>
            <a:r>
              <a:rPr lang="fa-IR" sz="1600" b="1" dirty="0">
                <a:latin typeface="Calibri" panose="020F0502020204030204" pitchFamily="34" charset="0"/>
                <a:cs typeface="B Lotus" panose="00000400000000000000" pitchFamily="2" charset="-78"/>
              </a:rPr>
              <a:t>تعداد جمعیت تحت پوشش که تحت تاثیر مخاطره قرار گرفته </a:t>
            </a:r>
            <a:r>
              <a:rPr lang="fa-IR" sz="1600" b="1" dirty="0" err="1">
                <a:latin typeface="Calibri" panose="020F0502020204030204" pitchFamily="34" charset="0"/>
                <a:cs typeface="B Lotus" panose="00000400000000000000" pitchFamily="2" charset="-78"/>
              </a:rPr>
              <a:t>اند</a:t>
            </a:r>
            <a:r>
              <a:rPr lang="fa-IR" sz="1600" b="1" dirty="0">
                <a:latin typeface="Calibri" panose="020F0502020204030204" pitchFamily="34" charset="0"/>
                <a:cs typeface="B Lotus" panose="00000400000000000000" pitchFamily="2" charset="-78"/>
              </a:rPr>
              <a:t> (منظور تعداد افرادی است که نیاز فوری به کمک های امدادی دارند)</a:t>
            </a:r>
            <a:endParaRPr lang="en-US" sz="1600" b="1" dirty="0">
              <a:latin typeface="Calibri" panose="020F0502020204030204" pitchFamily="34" charset="0"/>
              <a:cs typeface="B Lotus" panose="00000400000000000000" pitchFamily="2" charset="-78"/>
            </a:endParaRPr>
          </a:p>
          <a:p>
            <a:pPr marL="682625" indent="-288925" algn="just" fontAlgn="ctr">
              <a:lnSpc>
                <a:spcPct val="125000"/>
              </a:lnSpc>
              <a:spcBef>
                <a:spcPts val="0"/>
              </a:spcBef>
            </a:pPr>
            <a:r>
              <a:rPr lang="fa-IR" sz="1600" b="1" dirty="0">
                <a:latin typeface="Calibri" panose="020F0502020204030204" pitchFamily="34" charset="0"/>
                <a:cs typeface="B Lotus" panose="00000400000000000000" pitchFamily="2" charset="-78"/>
              </a:rPr>
              <a:t>جمع تعداد جمعیت مصدوم در منطقه تحت تاثیر (یا بیمار در صورت اپیدمی) – شامل موارد بستری و سرپایی </a:t>
            </a:r>
            <a:endParaRPr lang="en-US" sz="1600" b="1" dirty="0">
              <a:latin typeface="Calibri" panose="020F0502020204030204" pitchFamily="34" charset="0"/>
              <a:cs typeface="B Lotus" panose="00000400000000000000" pitchFamily="2" charset="-78"/>
            </a:endParaRPr>
          </a:p>
          <a:p>
            <a:pPr marL="682625" indent="-288925" algn="just" fontAlgn="ctr">
              <a:lnSpc>
                <a:spcPct val="125000"/>
              </a:lnSpc>
              <a:spcBef>
                <a:spcPts val="0"/>
              </a:spcBef>
            </a:pPr>
            <a:r>
              <a:rPr lang="fa-IR" sz="1600" b="1" dirty="0">
                <a:latin typeface="Calibri" panose="020F0502020204030204" pitchFamily="34" charset="0"/>
                <a:cs typeface="B Lotus" panose="00000400000000000000" pitchFamily="2" charset="-78"/>
              </a:rPr>
              <a:t>تعداد جمعیت فوت شده در منطقه تحت تاثیر</a:t>
            </a:r>
            <a:endParaRPr lang="en-US" sz="1600" b="1" dirty="0">
              <a:latin typeface="Calibri" panose="020F0502020204030204" pitchFamily="34" charset="0"/>
              <a:cs typeface="B Lotus" panose="00000400000000000000" pitchFamily="2" charset="-78"/>
            </a:endParaRPr>
          </a:p>
          <a:p>
            <a:pPr marL="682625" indent="-288925" algn="just" fontAlgn="ctr">
              <a:lnSpc>
                <a:spcPct val="125000"/>
              </a:lnSpc>
              <a:spcBef>
                <a:spcPts val="0"/>
              </a:spcBef>
            </a:pPr>
            <a:r>
              <a:rPr lang="fa-IR" sz="1600" b="1" dirty="0">
                <a:latin typeface="Calibri" panose="020F0502020204030204" pitchFamily="34" charset="0"/>
                <a:cs typeface="B Lotus" panose="00000400000000000000" pitchFamily="2" charset="-78"/>
              </a:rPr>
              <a:t>تعداد ساختمان خسارت دیده در منطقه تحت تاثیر و میزان خسارت وارده به ساختمان ها</a:t>
            </a:r>
            <a:endParaRPr lang="en-US" sz="1600" b="1" dirty="0">
              <a:latin typeface="Calibri" panose="020F0502020204030204" pitchFamily="34" charset="0"/>
              <a:cs typeface="B Lotus" panose="00000400000000000000" pitchFamily="2" charset="-78"/>
            </a:endParaRPr>
          </a:p>
          <a:p>
            <a:pPr marL="682625" indent="-288925" algn="just" fontAlgn="ctr">
              <a:lnSpc>
                <a:spcPct val="125000"/>
              </a:lnSpc>
              <a:spcBef>
                <a:spcPts val="0"/>
              </a:spcBef>
            </a:pPr>
            <a:r>
              <a:rPr lang="fa-IR" sz="1600" b="1" dirty="0">
                <a:latin typeface="Calibri" panose="020F0502020204030204" pitchFamily="34" charset="0"/>
                <a:cs typeface="B Lotus" panose="00000400000000000000" pitchFamily="2" charset="-78"/>
              </a:rPr>
              <a:t>خسارت اقتصادی در منطقه تحت تاثیر</a:t>
            </a:r>
            <a:endParaRPr lang="en-US" sz="1600" b="1" dirty="0">
              <a:latin typeface="Calibri" panose="020F0502020204030204" pitchFamily="34" charset="0"/>
              <a:cs typeface="B Lotus" panose="00000400000000000000" pitchFamily="2" charset="-78"/>
            </a:endParaRPr>
          </a:p>
          <a:p>
            <a:pPr marL="0" indent="0">
              <a:buNone/>
            </a:pPr>
            <a:endParaRPr lang="en-US" b="1" dirty="0">
              <a:cs typeface="B Yagut" panose="00000400000000000000" pitchFamily="2" charset="-78"/>
            </a:endParaRPr>
          </a:p>
        </p:txBody>
      </p:sp>
    </p:spTree>
    <p:extLst>
      <p:ext uri="{BB962C8B-B14F-4D97-AF65-F5344CB8AC3E}">
        <p14:creationId xmlns:p14="http://schemas.microsoft.com/office/powerpoint/2010/main" val="37689414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066800" y="838200"/>
          <a:ext cx="7848600" cy="3505200"/>
        </p:xfrm>
        <a:graphic>
          <a:graphicData uri="http://schemas.openxmlformats.org/drawingml/2006/table">
            <a:tbl>
              <a:tblPr rtl="1"/>
              <a:tblGrid>
                <a:gridCol w="4673082"/>
                <a:gridCol w="3175518"/>
              </a:tblGrid>
              <a:tr h="513080">
                <a:tc>
                  <a:txBody>
                    <a:bodyPr/>
                    <a:lstStyle/>
                    <a:p>
                      <a:pPr marL="0" marR="0" algn="ctr" rtl="0">
                        <a:spcBef>
                          <a:spcPts val="0"/>
                        </a:spcBef>
                        <a:spcAft>
                          <a:spcPts val="0"/>
                        </a:spcAft>
                      </a:pPr>
                      <a:r>
                        <a:rPr lang="fa-IR" sz="2000" b="1">
                          <a:latin typeface="Calibri"/>
                          <a:ea typeface="Calibri"/>
                          <a:cs typeface="B Mitra"/>
                        </a:rPr>
                        <a:t>آسیب به پرسنل بهداشتی درمانی</a:t>
                      </a:r>
                      <a:endParaRPr lang="en-US" sz="2000" b="1">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rtl="0">
                        <a:spcBef>
                          <a:spcPts val="0"/>
                        </a:spcBef>
                        <a:spcAft>
                          <a:spcPts val="0"/>
                        </a:spcAft>
                      </a:pPr>
                      <a:r>
                        <a:rPr lang="ar-SA" sz="2000" b="1">
                          <a:latin typeface="Calibri"/>
                          <a:ea typeface="Calibri"/>
                          <a:cs typeface="B Mitra"/>
                        </a:rPr>
                        <a:t>برخی منابع جمع آوری داده ها</a:t>
                      </a:r>
                      <a:endParaRPr lang="en-US" sz="2000" b="1">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782320">
                <a:tc>
                  <a:txBody>
                    <a:bodyPr/>
                    <a:lstStyle/>
                    <a:p>
                      <a:pPr marL="0" marR="0" algn="r" rtl="0">
                        <a:spcBef>
                          <a:spcPts val="0"/>
                        </a:spcBef>
                        <a:spcAft>
                          <a:spcPts val="0"/>
                        </a:spcAft>
                      </a:pPr>
                      <a:r>
                        <a:rPr lang="ar-SA" sz="2000" b="1">
                          <a:latin typeface="Calibri"/>
                          <a:ea typeface="Calibri"/>
                          <a:cs typeface="B Mitra"/>
                        </a:rPr>
                        <a:t>تعداد پرسنل مصدوم (بستری و سرپایی)</a:t>
                      </a:r>
                      <a:endParaRPr lang="en-US" sz="2000" b="1">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spcBef>
                          <a:spcPts val="0"/>
                        </a:spcBef>
                        <a:spcAft>
                          <a:spcPts val="0"/>
                        </a:spcAft>
                      </a:pPr>
                      <a:r>
                        <a:rPr lang="ar-SA" sz="2000" b="1">
                          <a:latin typeface="Calibri"/>
                          <a:ea typeface="Calibri"/>
                          <a:cs typeface="B Mitra"/>
                        </a:rPr>
                        <a:t>گسترش شبکه</a:t>
                      </a:r>
                      <a:endParaRPr lang="en-US" sz="2000" b="1">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95400">
                <a:tc>
                  <a:txBody>
                    <a:bodyPr/>
                    <a:lstStyle/>
                    <a:p>
                      <a:pPr marL="0" marR="0" algn="r" rtl="0">
                        <a:spcBef>
                          <a:spcPts val="0"/>
                        </a:spcBef>
                        <a:spcAft>
                          <a:spcPts val="0"/>
                        </a:spcAft>
                      </a:pPr>
                      <a:r>
                        <a:rPr lang="ar-SA" sz="2000" b="1" dirty="0">
                          <a:latin typeface="Calibri"/>
                          <a:ea typeface="Calibri"/>
                          <a:cs typeface="B Mitra"/>
                        </a:rPr>
                        <a:t>تعداد پرسنل فوت شده</a:t>
                      </a:r>
                      <a:endParaRPr lang="en-US" sz="2000" b="1" dirty="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spcBef>
                          <a:spcPts val="0"/>
                        </a:spcBef>
                        <a:spcAft>
                          <a:spcPts val="0"/>
                        </a:spcAft>
                      </a:pPr>
                      <a:r>
                        <a:rPr lang="ar-SA" sz="2000" b="1">
                          <a:latin typeface="Calibri"/>
                          <a:ea typeface="Calibri"/>
                          <a:cs typeface="B Mitra"/>
                        </a:rPr>
                        <a:t>گسترش شبکه، مدیریت بحران استانداری، فرمانداری، بخشداری، شهرداری</a:t>
                      </a:r>
                      <a:endParaRPr lang="en-US" sz="2000" b="1">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14400">
                <a:tc>
                  <a:txBody>
                    <a:bodyPr/>
                    <a:lstStyle/>
                    <a:p>
                      <a:pPr marL="0" marR="0" algn="r" rtl="0">
                        <a:spcBef>
                          <a:spcPts val="0"/>
                        </a:spcBef>
                        <a:spcAft>
                          <a:spcPts val="0"/>
                        </a:spcAft>
                      </a:pPr>
                      <a:r>
                        <a:rPr lang="ar-SA" sz="2000" b="1">
                          <a:latin typeface="Calibri"/>
                          <a:ea typeface="Calibri"/>
                          <a:cs typeface="B Mitra"/>
                        </a:rPr>
                        <a:t>غیبت پرسنل از کار( تا دو هفته پس از وقوع مخاطره)</a:t>
                      </a:r>
                      <a:endParaRPr lang="en-US" sz="2000" b="1">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spcBef>
                          <a:spcPts val="0"/>
                        </a:spcBef>
                        <a:spcAft>
                          <a:spcPts val="0"/>
                        </a:spcAft>
                      </a:pPr>
                      <a:r>
                        <a:rPr lang="ar-SA" sz="2000" b="1" dirty="0">
                          <a:latin typeface="Calibri"/>
                          <a:ea typeface="Calibri"/>
                          <a:cs typeface="B Mitra"/>
                        </a:rPr>
                        <a:t>گسترش شبکه</a:t>
                      </a:r>
                      <a:endParaRPr lang="en-US" sz="2000" b="1" dirty="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787647622"/>
              </p:ext>
            </p:extLst>
          </p:nvPr>
        </p:nvGraphicFramePr>
        <p:xfrm>
          <a:off x="1219200" y="939991"/>
          <a:ext cx="7772400" cy="4165409"/>
        </p:xfrm>
        <a:graphic>
          <a:graphicData uri="http://schemas.openxmlformats.org/drawingml/2006/table">
            <a:tbl>
              <a:tblPr rtl="1"/>
              <a:tblGrid>
                <a:gridCol w="5762255"/>
                <a:gridCol w="2010145"/>
              </a:tblGrid>
              <a:tr h="391994">
                <a:tc>
                  <a:txBody>
                    <a:bodyPr/>
                    <a:lstStyle/>
                    <a:p>
                      <a:pPr marL="0" marR="0" algn="r" rtl="1">
                        <a:lnSpc>
                          <a:spcPct val="115000"/>
                        </a:lnSpc>
                        <a:spcBef>
                          <a:spcPts val="0"/>
                        </a:spcBef>
                        <a:spcAft>
                          <a:spcPts val="0"/>
                        </a:spcAft>
                      </a:pPr>
                      <a:r>
                        <a:rPr lang="fa-IR" sz="1600" b="1" dirty="0">
                          <a:solidFill>
                            <a:srgbClr val="000000"/>
                          </a:solidFill>
                          <a:latin typeface="Calibri"/>
                          <a:ea typeface="Calibri"/>
                          <a:cs typeface="B Mitra"/>
                        </a:rPr>
                        <a:t>2) آسیب به مرکز/پایگاه</a:t>
                      </a:r>
                      <a:endParaRPr lang="en-US" sz="1600" b="1" dirty="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rtl="1">
                        <a:lnSpc>
                          <a:spcPct val="115000"/>
                        </a:lnSpc>
                        <a:spcBef>
                          <a:spcPts val="0"/>
                        </a:spcBef>
                        <a:spcAft>
                          <a:spcPts val="0"/>
                        </a:spcAft>
                      </a:pPr>
                      <a:r>
                        <a:rPr lang="fa-IR" sz="1600" b="1">
                          <a:solidFill>
                            <a:srgbClr val="000000"/>
                          </a:solidFill>
                          <a:latin typeface="Calibri"/>
                          <a:ea typeface="Calibri"/>
                          <a:cs typeface="B Mitra"/>
                        </a:rPr>
                        <a:t>منبع جمع آوری داده ها</a:t>
                      </a:r>
                      <a:endParaRPr lang="en-US" sz="1600" b="1">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736172">
                <a:tc>
                  <a:txBody>
                    <a:bodyPr/>
                    <a:lstStyle/>
                    <a:p>
                      <a:pPr marL="0" marR="0" algn="r" rtl="1">
                        <a:lnSpc>
                          <a:spcPct val="115000"/>
                        </a:lnSpc>
                        <a:spcBef>
                          <a:spcPts val="0"/>
                        </a:spcBef>
                        <a:spcAft>
                          <a:spcPts val="0"/>
                        </a:spcAft>
                      </a:pPr>
                      <a:r>
                        <a:rPr lang="fa-IR" sz="1600" b="1">
                          <a:solidFill>
                            <a:srgbClr val="000000"/>
                          </a:solidFill>
                          <a:latin typeface="Calibri"/>
                          <a:ea typeface="Calibri"/>
                          <a:cs typeface="B Mitra"/>
                        </a:rPr>
                        <a:t>خسارت سازه­ای به مرکز/پایگاه (شامل دیوار، سقف و ستون)</a:t>
                      </a:r>
                      <a:endParaRPr lang="en-US" sz="1600" b="1">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600" b="1">
                          <a:solidFill>
                            <a:srgbClr val="000000"/>
                          </a:solidFill>
                          <a:latin typeface="Calibri"/>
                          <a:ea typeface="Calibri"/>
                          <a:cs typeface="B Mitra"/>
                        </a:rPr>
                        <a:t>گسترش شبکه و دفتر فنی</a:t>
                      </a:r>
                      <a:endParaRPr lang="en-US" sz="1600" b="1">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8656">
                <a:tc>
                  <a:txBody>
                    <a:bodyPr/>
                    <a:lstStyle/>
                    <a:p>
                      <a:pPr marL="0" marR="0" algn="r" rtl="1">
                        <a:lnSpc>
                          <a:spcPct val="115000"/>
                        </a:lnSpc>
                        <a:spcBef>
                          <a:spcPts val="0"/>
                        </a:spcBef>
                        <a:spcAft>
                          <a:spcPts val="0"/>
                        </a:spcAft>
                      </a:pPr>
                      <a:r>
                        <a:rPr lang="fa-IR" sz="1600" b="1">
                          <a:solidFill>
                            <a:srgbClr val="000000"/>
                          </a:solidFill>
                          <a:latin typeface="Calibri"/>
                          <a:ea typeface="Calibri"/>
                          <a:cs typeface="B Mitra"/>
                        </a:rPr>
                        <a:t>خسارت غیرسازه­ای به مرکز/پایگاه (شامل تاسیسات آب و برق و گاز، تجهیزات، لوازم و وسایل، درب ها و شیشه ها و امثالهم) </a:t>
                      </a:r>
                      <a:endParaRPr lang="en-US" sz="1600" b="1">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600" b="1">
                          <a:solidFill>
                            <a:srgbClr val="000000"/>
                          </a:solidFill>
                          <a:latin typeface="Calibri"/>
                          <a:ea typeface="Calibri"/>
                          <a:cs typeface="B Mitra"/>
                        </a:rPr>
                        <a:t>گسترش شبکه و دفتر فنی</a:t>
                      </a:r>
                      <a:endParaRPr lang="en-US" sz="1600" b="1">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92465">
                <a:tc>
                  <a:txBody>
                    <a:bodyPr/>
                    <a:lstStyle/>
                    <a:p>
                      <a:pPr marL="0" marR="0" algn="just" rtl="1">
                        <a:lnSpc>
                          <a:spcPct val="115000"/>
                        </a:lnSpc>
                        <a:spcBef>
                          <a:spcPts val="0"/>
                        </a:spcBef>
                        <a:spcAft>
                          <a:spcPts val="0"/>
                        </a:spcAft>
                      </a:pPr>
                      <a:r>
                        <a:rPr lang="fa-IR" sz="1600" b="1">
                          <a:solidFill>
                            <a:srgbClr val="000000"/>
                          </a:solidFill>
                          <a:latin typeface="Calibri"/>
                          <a:ea typeface="Calibri"/>
                          <a:cs typeface="B Mitra"/>
                        </a:rPr>
                        <a:t>آسیب به برنامه­های ارایه خدمت در مرکز/پایگاه (طی 2 هفته بعد از وقوع مخاطره) شامل برنامه های بیماری های واگیر، بیماری های غیرواگیر، تغذیه، آزمایشگاه، بهداشت خانواده، بهداشت محیط، بهداشت حرفه ای، بهداشت روان، آموزش بهداشت</a:t>
                      </a:r>
                      <a:endParaRPr lang="en-US" sz="1600" b="1">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600" b="1" dirty="0">
                          <a:solidFill>
                            <a:srgbClr val="000000"/>
                          </a:solidFill>
                          <a:latin typeface="Calibri"/>
                          <a:ea typeface="Calibri"/>
                          <a:cs typeface="B Mitra"/>
                        </a:rPr>
                        <a:t>مسئولین بلایا در هر گروه تخصصی (اعضای کمیته بهداشت </a:t>
                      </a:r>
                      <a:r>
                        <a:rPr lang="fa-IR" sz="1600" b="1" dirty="0" err="1">
                          <a:solidFill>
                            <a:srgbClr val="000000"/>
                          </a:solidFill>
                          <a:latin typeface="Calibri"/>
                          <a:ea typeface="Calibri"/>
                          <a:cs typeface="B Mitra"/>
                        </a:rPr>
                        <a:t>کارگروه</a:t>
                      </a:r>
                      <a:r>
                        <a:rPr lang="fa-IR" sz="1600" b="1" dirty="0">
                          <a:solidFill>
                            <a:srgbClr val="000000"/>
                          </a:solidFill>
                          <a:latin typeface="Calibri"/>
                          <a:ea typeface="Calibri"/>
                          <a:cs typeface="B Mitra"/>
                        </a:rPr>
                        <a:t> سلامت در حوادث </a:t>
                      </a:r>
                      <a:r>
                        <a:rPr lang="fa-IR" sz="1600" b="1" dirty="0" err="1">
                          <a:solidFill>
                            <a:srgbClr val="000000"/>
                          </a:solidFill>
                          <a:latin typeface="Calibri"/>
                          <a:ea typeface="Calibri"/>
                          <a:cs typeface="B Mitra"/>
                        </a:rPr>
                        <a:t>غیرمترقبه</a:t>
                      </a:r>
                      <a:r>
                        <a:rPr lang="fa-IR" sz="1600" b="1" dirty="0">
                          <a:solidFill>
                            <a:srgbClr val="000000"/>
                          </a:solidFill>
                          <a:latin typeface="Calibri"/>
                          <a:ea typeface="Calibri"/>
                          <a:cs typeface="B Mitra"/>
                        </a:rPr>
                        <a:t>)</a:t>
                      </a:r>
                      <a:endParaRPr lang="en-US" sz="1600" b="1" dirty="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26122">
                <a:tc>
                  <a:txBody>
                    <a:bodyPr/>
                    <a:lstStyle/>
                    <a:p>
                      <a:pPr marL="0" marR="0" algn="r" rtl="1">
                        <a:lnSpc>
                          <a:spcPct val="115000"/>
                        </a:lnSpc>
                        <a:spcBef>
                          <a:spcPts val="0"/>
                        </a:spcBef>
                        <a:spcAft>
                          <a:spcPts val="0"/>
                        </a:spcAft>
                      </a:pPr>
                      <a:r>
                        <a:rPr lang="fa-IR" sz="1600" b="1">
                          <a:solidFill>
                            <a:srgbClr val="000000"/>
                          </a:solidFill>
                          <a:latin typeface="Calibri"/>
                          <a:ea typeface="Calibri"/>
                          <a:cs typeface="B Mitra"/>
                        </a:rPr>
                        <a:t>خسارت اقتصادی به مرکز/پایگاه (شامل خسارت سازه ای و غیرسازه ای، بدون احتساب خسارت به درآمد) </a:t>
                      </a:r>
                      <a:endParaRPr lang="en-US" sz="1600" b="1">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600" b="1" dirty="0">
                          <a:solidFill>
                            <a:srgbClr val="000000"/>
                          </a:solidFill>
                          <a:latin typeface="Calibri"/>
                          <a:ea typeface="Calibri"/>
                          <a:cs typeface="B Mitra"/>
                        </a:rPr>
                        <a:t>گسترش شبکه و دفتر فنی</a:t>
                      </a:r>
                      <a:endParaRPr lang="en-US" sz="1600" b="1" dirty="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1066800" y="304800"/>
          <a:ext cx="7922577" cy="6268212"/>
        </p:xfrm>
        <a:graphic>
          <a:graphicData uri="http://schemas.openxmlformats.org/drawingml/2006/table">
            <a:tbl>
              <a:tblPr rtl="1"/>
              <a:tblGrid>
                <a:gridCol w="5258687"/>
                <a:gridCol w="2663890"/>
              </a:tblGrid>
              <a:tr h="390906">
                <a:tc>
                  <a:txBody>
                    <a:bodyPr/>
                    <a:lstStyle/>
                    <a:p>
                      <a:pPr marL="0" marR="0" algn="r" rtl="1">
                        <a:lnSpc>
                          <a:spcPct val="115000"/>
                        </a:lnSpc>
                        <a:spcBef>
                          <a:spcPts val="0"/>
                        </a:spcBef>
                        <a:spcAft>
                          <a:spcPts val="0"/>
                        </a:spcAft>
                      </a:pPr>
                      <a:r>
                        <a:rPr lang="fa-IR" sz="1700" b="1" dirty="0">
                          <a:solidFill>
                            <a:srgbClr val="000000"/>
                          </a:solidFill>
                          <a:latin typeface="Calibri"/>
                          <a:ea typeface="Calibri"/>
                          <a:cs typeface="B Mitra"/>
                        </a:rPr>
                        <a:t>3) آسیب به جمعیت تحت پوشش</a:t>
                      </a:r>
                      <a:endParaRPr lang="en-US" sz="1700" b="1" dirty="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rtl="1">
                        <a:lnSpc>
                          <a:spcPct val="115000"/>
                        </a:lnSpc>
                        <a:spcBef>
                          <a:spcPts val="0"/>
                        </a:spcBef>
                        <a:spcAft>
                          <a:spcPts val="0"/>
                        </a:spcAft>
                      </a:pPr>
                      <a:r>
                        <a:rPr lang="fa-IR" sz="1700" b="1">
                          <a:solidFill>
                            <a:srgbClr val="000000"/>
                          </a:solidFill>
                          <a:latin typeface="Calibri"/>
                          <a:ea typeface="Calibri"/>
                          <a:cs typeface="B Mitra"/>
                        </a:rPr>
                        <a:t>منبع جمع آوری داده ها</a:t>
                      </a:r>
                      <a:endParaRPr lang="en-US" sz="1700" b="1">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1251966">
                <a:tc>
                  <a:txBody>
                    <a:bodyPr/>
                    <a:lstStyle/>
                    <a:p>
                      <a:pPr marL="0" marR="0" algn="r" rtl="1">
                        <a:lnSpc>
                          <a:spcPct val="115000"/>
                        </a:lnSpc>
                        <a:spcBef>
                          <a:spcPts val="0"/>
                        </a:spcBef>
                        <a:spcAft>
                          <a:spcPts val="0"/>
                        </a:spcAft>
                      </a:pPr>
                      <a:r>
                        <a:rPr lang="fa-IR" sz="1700" b="1" dirty="0">
                          <a:solidFill>
                            <a:srgbClr val="000000"/>
                          </a:solidFill>
                          <a:latin typeface="Calibri"/>
                          <a:ea typeface="Calibri"/>
                          <a:cs typeface="B Mitra"/>
                        </a:rPr>
                        <a:t>تعداد جمعیت تحت پوشش که تحت تاثیر مخاطره قرار گرفته اند (منظور تعداد افرادی است که نیاز فوری به کمک های امدادی دارند)</a:t>
                      </a:r>
                      <a:endParaRPr lang="en-US" sz="1700" b="1" dirty="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700" b="1">
                          <a:solidFill>
                            <a:srgbClr val="000000"/>
                          </a:solidFill>
                          <a:latin typeface="Calibri"/>
                          <a:ea typeface="Calibri"/>
                          <a:cs typeface="B Mitra"/>
                        </a:rPr>
                        <a:t>مدیریت بحران استانداری، فرمانداری، بخشداری یا شهرداری</a:t>
                      </a:r>
                      <a:endParaRPr lang="en-US" sz="1700" b="1">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28800">
                <a:tc>
                  <a:txBody>
                    <a:bodyPr/>
                    <a:lstStyle/>
                    <a:p>
                      <a:pPr marL="0" marR="0" algn="just" rtl="1">
                        <a:lnSpc>
                          <a:spcPct val="115000"/>
                        </a:lnSpc>
                        <a:spcBef>
                          <a:spcPts val="0"/>
                        </a:spcBef>
                        <a:spcAft>
                          <a:spcPts val="0"/>
                        </a:spcAft>
                      </a:pPr>
                      <a:r>
                        <a:rPr lang="fa-IR" sz="1700" b="1">
                          <a:solidFill>
                            <a:srgbClr val="000000"/>
                          </a:solidFill>
                          <a:latin typeface="Calibri"/>
                          <a:ea typeface="Calibri"/>
                          <a:cs typeface="B Mitra"/>
                        </a:rPr>
                        <a:t>جمع تعداد جمعیت مصدوم در منطقه تحت تاثیر (یا بیمار در صورت اپیدمی) </a:t>
                      </a:r>
                      <a:r>
                        <a:rPr lang="fa-IR" sz="1700" b="1">
                          <a:solidFill>
                            <a:srgbClr val="000000"/>
                          </a:solidFill>
                          <a:latin typeface="Calibri"/>
                          <a:ea typeface="Calibri"/>
                          <a:cs typeface="Times New Roman"/>
                        </a:rPr>
                        <a:t>–</a:t>
                      </a:r>
                      <a:r>
                        <a:rPr lang="fa-IR" sz="1700" b="1">
                          <a:solidFill>
                            <a:srgbClr val="000000"/>
                          </a:solidFill>
                          <a:latin typeface="Times New Roman"/>
                          <a:ea typeface="Calibri"/>
                          <a:cs typeface="B Mitra"/>
                        </a:rPr>
                        <a:t> شامل </a:t>
                      </a:r>
                      <a:r>
                        <a:rPr lang="fa-IR" sz="1700" b="1">
                          <a:solidFill>
                            <a:srgbClr val="000000"/>
                          </a:solidFill>
                          <a:latin typeface="Calibri"/>
                          <a:ea typeface="Calibri"/>
                          <a:cs typeface="B Mitra"/>
                        </a:rPr>
                        <a:t>موارد بستری و سرپایی </a:t>
                      </a:r>
                      <a:endParaRPr lang="en-US" sz="1700" b="1">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700" b="1">
                          <a:solidFill>
                            <a:srgbClr val="000000"/>
                          </a:solidFill>
                          <a:latin typeface="Calibri"/>
                          <a:ea typeface="Calibri"/>
                          <a:cs typeface="B Mitra"/>
                        </a:rPr>
                        <a:t>مدیریت بحران استانداری، فرمانداری، بخشداری یا شهرداری، بیمارستان ها، مدیریت بیماری ها</a:t>
                      </a:r>
                      <a:endParaRPr lang="en-US" sz="1700" b="1">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24128">
                <a:tc>
                  <a:txBody>
                    <a:bodyPr/>
                    <a:lstStyle/>
                    <a:p>
                      <a:pPr marL="0" marR="0" algn="r" rtl="1">
                        <a:lnSpc>
                          <a:spcPct val="115000"/>
                        </a:lnSpc>
                        <a:spcBef>
                          <a:spcPts val="0"/>
                        </a:spcBef>
                        <a:spcAft>
                          <a:spcPts val="0"/>
                        </a:spcAft>
                      </a:pPr>
                      <a:r>
                        <a:rPr lang="fa-IR" sz="1700" b="1">
                          <a:solidFill>
                            <a:srgbClr val="000000"/>
                          </a:solidFill>
                          <a:latin typeface="Calibri"/>
                          <a:ea typeface="Calibri"/>
                          <a:cs typeface="B Mitra"/>
                        </a:rPr>
                        <a:t>تعداد جمعیت فوت شده در منطقه تحت تاثیر</a:t>
                      </a:r>
                      <a:endParaRPr lang="en-US" sz="1700" b="1">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700" b="1">
                          <a:solidFill>
                            <a:srgbClr val="000000"/>
                          </a:solidFill>
                          <a:latin typeface="Calibri"/>
                          <a:ea typeface="Calibri"/>
                          <a:cs typeface="B Mitra"/>
                        </a:rPr>
                        <a:t>مدیریت بحران استانداری، فرمانداری، بخشداری یا شهرداری</a:t>
                      </a:r>
                      <a:endParaRPr lang="en-US" sz="1700" b="1">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90600">
                <a:tc>
                  <a:txBody>
                    <a:bodyPr/>
                    <a:lstStyle/>
                    <a:p>
                      <a:pPr marL="0" marR="0" algn="r" rtl="1">
                        <a:lnSpc>
                          <a:spcPct val="115000"/>
                        </a:lnSpc>
                        <a:spcBef>
                          <a:spcPts val="0"/>
                        </a:spcBef>
                        <a:spcAft>
                          <a:spcPts val="0"/>
                        </a:spcAft>
                      </a:pPr>
                      <a:r>
                        <a:rPr lang="fa-IR" sz="1700" b="1">
                          <a:solidFill>
                            <a:srgbClr val="000000"/>
                          </a:solidFill>
                          <a:latin typeface="Calibri"/>
                          <a:ea typeface="Calibri"/>
                          <a:cs typeface="B Mitra"/>
                        </a:rPr>
                        <a:t>تعداد ساختمان خسارت دیده در منطقه تحت تاثیر و میزان خسارت وارده به ساختمان ها</a:t>
                      </a:r>
                      <a:endParaRPr lang="en-US" sz="1700" b="1">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700" b="1">
                          <a:solidFill>
                            <a:srgbClr val="000000"/>
                          </a:solidFill>
                          <a:latin typeface="Calibri"/>
                          <a:ea typeface="Calibri"/>
                          <a:cs typeface="B Mitra"/>
                        </a:rPr>
                        <a:t>مدیریت بحران استانداری، فرمانداری، بخشداری یا شهرداری</a:t>
                      </a:r>
                      <a:endParaRPr lang="en-US" sz="1700" b="1">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81812">
                <a:tc>
                  <a:txBody>
                    <a:bodyPr/>
                    <a:lstStyle/>
                    <a:p>
                      <a:pPr marL="0" marR="0" algn="r" rtl="1">
                        <a:lnSpc>
                          <a:spcPct val="115000"/>
                        </a:lnSpc>
                        <a:spcBef>
                          <a:spcPts val="0"/>
                        </a:spcBef>
                        <a:spcAft>
                          <a:spcPts val="0"/>
                        </a:spcAft>
                      </a:pPr>
                      <a:r>
                        <a:rPr lang="fa-IR" sz="1700" b="1">
                          <a:solidFill>
                            <a:srgbClr val="000000"/>
                          </a:solidFill>
                          <a:latin typeface="Calibri"/>
                          <a:ea typeface="Calibri"/>
                          <a:cs typeface="B Mitra"/>
                        </a:rPr>
                        <a:t>خسارت اقتصادی در منطقه تحت تاثیر</a:t>
                      </a:r>
                      <a:endParaRPr lang="en-US" sz="1700" b="1">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700" b="1" dirty="0">
                          <a:solidFill>
                            <a:srgbClr val="000000"/>
                          </a:solidFill>
                          <a:latin typeface="Calibri"/>
                          <a:ea typeface="Calibri"/>
                          <a:cs typeface="B Mitra"/>
                        </a:rPr>
                        <a:t>مدیریت بحران استانداری، فرمانداری، بخشداری یا شهرداری</a:t>
                      </a:r>
                      <a:endParaRPr lang="en-US" sz="1700" b="1" dirty="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219200" y="762000"/>
          <a:ext cx="7467600" cy="4770343"/>
        </p:xfrm>
        <a:graphic>
          <a:graphicData uri="http://schemas.openxmlformats.org/drawingml/2006/table">
            <a:tbl>
              <a:tblPr rtl="1"/>
              <a:tblGrid>
                <a:gridCol w="639146"/>
                <a:gridCol w="2875435"/>
                <a:gridCol w="3953019"/>
              </a:tblGrid>
              <a:tr h="552967">
                <a:tc>
                  <a:txBody>
                    <a:bodyPr/>
                    <a:lstStyle/>
                    <a:p>
                      <a:pPr marL="0" marR="0" algn="ctr" rtl="1">
                        <a:lnSpc>
                          <a:spcPct val="115000"/>
                        </a:lnSpc>
                        <a:spcBef>
                          <a:spcPts val="0"/>
                        </a:spcBef>
                        <a:spcAft>
                          <a:spcPts val="0"/>
                        </a:spcAft>
                      </a:pPr>
                      <a:r>
                        <a:rPr lang="fa-IR" sz="1800" b="1" dirty="0">
                          <a:latin typeface="Calibri"/>
                          <a:ea typeface="Calibri"/>
                          <a:cs typeface="B Titr"/>
                        </a:rPr>
                        <a:t>ردیف</a:t>
                      </a:r>
                      <a:endParaRPr lang="en-US" sz="1800" b="1" dirty="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rtl="1">
                        <a:lnSpc>
                          <a:spcPct val="115000"/>
                        </a:lnSpc>
                        <a:spcBef>
                          <a:spcPts val="0"/>
                        </a:spcBef>
                        <a:spcAft>
                          <a:spcPts val="0"/>
                        </a:spcAft>
                      </a:pPr>
                      <a:r>
                        <a:rPr lang="fa-IR" sz="1800" b="1" dirty="0">
                          <a:latin typeface="Calibri"/>
                          <a:ea typeface="Calibri"/>
                          <a:cs typeface="B Titr"/>
                        </a:rPr>
                        <a:t>شاخص</a:t>
                      </a:r>
                      <a:endParaRPr lang="en-US" sz="1800" b="1" dirty="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rtl="1">
                        <a:lnSpc>
                          <a:spcPct val="115000"/>
                        </a:lnSpc>
                        <a:spcBef>
                          <a:spcPts val="0"/>
                        </a:spcBef>
                        <a:spcAft>
                          <a:spcPts val="0"/>
                        </a:spcAft>
                      </a:pPr>
                      <a:r>
                        <a:rPr lang="fa-IR" sz="1800" b="1" dirty="0">
                          <a:latin typeface="Calibri"/>
                          <a:ea typeface="Calibri"/>
                          <a:cs typeface="B Titr"/>
                        </a:rPr>
                        <a:t>تعریف شاخص</a:t>
                      </a:r>
                      <a:endParaRPr lang="en-US" sz="1800" b="1" dirty="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r>
              <a:tr h="1405792">
                <a:tc>
                  <a:txBody>
                    <a:bodyPr/>
                    <a:lstStyle/>
                    <a:p>
                      <a:pPr marL="0" marR="0" algn="ctr" rtl="1">
                        <a:lnSpc>
                          <a:spcPct val="115000"/>
                        </a:lnSpc>
                        <a:spcBef>
                          <a:spcPts val="0"/>
                        </a:spcBef>
                        <a:spcAft>
                          <a:spcPts val="0"/>
                        </a:spcAft>
                      </a:pPr>
                      <a:r>
                        <a:rPr lang="fa-IR" sz="1800" b="1">
                          <a:latin typeface="Calibri"/>
                          <a:ea typeface="Calibri"/>
                          <a:cs typeface="B Mitra"/>
                        </a:rPr>
                        <a:t>1</a:t>
                      </a:r>
                      <a:endParaRPr lang="en-US" sz="1800" b="1">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800" b="1">
                          <a:latin typeface="Calibri"/>
                          <a:ea typeface="Calibri"/>
                          <a:cs typeface="B Mitra"/>
                        </a:rPr>
                        <a:t>نسبت مخاطرات منجر به آسیب به واحدهاي بهداشتی به تفکیک منطقه و نوع واحد بهداشتي</a:t>
                      </a:r>
                      <a:endParaRPr lang="en-US" sz="1800" b="1">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800" b="1" dirty="0">
                          <a:latin typeface="Calibri"/>
                          <a:ea typeface="Calibri"/>
                          <a:cs typeface="B Mitra"/>
                        </a:rPr>
                        <a:t>تعداد مخاطرات منجر به آسیب واحدهاي بهداشتي </a:t>
                      </a:r>
                      <a:r>
                        <a:rPr lang="fa-IR" sz="1800" b="1" i="1" dirty="0">
                          <a:latin typeface="Calibri"/>
                          <a:ea typeface="Calibri"/>
                          <a:cs typeface="B Mitra"/>
                        </a:rPr>
                        <a:t>تقسيم بر </a:t>
                      </a:r>
                      <a:r>
                        <a:rPr lang="fa-IR" sz="1800" b="1" dirty="0">
                          <a:latin typeface="Calibri"/>
                          <a:ea typeface="Calibri"/>
                          <a:cs typeface="B Mitra"/>
                        </a:rPr>
                        <a:t>تعداد کل مخاطره، </a:t>
                      </a:r>
                      <a:r>
                        <a:rPr lang="fa-IR" sz="1800" b="1" i="1" dirty="0">
                          <a:latin typeface="Calibri"/>
                          <a:ea typeface="Calibri"/>
                          <a:cs typeface="B Mitra"/>
                        </a:rPr>
                        <a:t>ضربدر</a:t>
                      </a:r>
                      <a:r>
                        <a:rPr lang="fa-IR" sz="1800" b="1" dirty="0">
                          <a:latin typeface="Calibri"/>
                          <a:ea typeface="Calibri"/>
                          <a:cs typeface="B Mitra"/>
                        </a:rPr>
                        <a:t> 100</a:t>
                      </a:r>
                      <a:endParaRPr lang="en-US" sz="1800" b="1" dirty="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05792">
                <a:tc>
                  <a:txBody>
                    <a:bodyPr/>
                    <a:lstStyle/>
                    <a:p>
                      <a:pPr marL="0" marR="0" algn="ctr" rtl="1">
                        <a:lnSpc>
                          <a:spcPct val="115000"/>
                        </a:lnSpc>
                        <a:spcBef>
                          <a:spcPts val="0"/>
                        </a:spcBef>
                        <a:spcAft>
                          <a:spcPts val="0"/>
                        </a:spcAft>
                      </a:pPr>
                      <a:r>
                        <a:rPr lang="fa-IR" sz="1800" b="1">
                          <a:latin typeface="Calibri"/>
                          <a:ea typeface="Calibri"/>
                          <a:cs typeface="B Mitra"/>
                        </a:rPr>
                        <a:t>2</a:t>
                      </a:r>
                      <a:endParaRPr lang="en-US" sz="1800" b="1">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800" b="1">
                          <a:latin typeface="Calibri"/>
                          <a:ea typeface="Calibri"/>
                          <a:cs typeface="B Mitra"/>
                        </a:rPr>
                        <a:t>نسبت واحدهاي بهداشتی آسیب دیده از مخاطرات به تفکیک نوع واحد و نوع آسیب </a:t>
                      </a:r>
                      <a:endParaRPr lang="en-US" sz="1800" b="1">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800" b="1">
                          <a:latin typeface="Calibri"/>
                          <a:ea typeface="Calibri"/>
                          <a:cs typeface="B Mitra"/>
                        </a:rPr>
                        <a:t>تعداد واحدهاي بهداشتي آسیب دیده </a:t>
                      </a:r>
                      <a:r>
                        <a:rPr lang="fa-IR" sz="1800" b="1" i="1">
                          <a:latin typeface="Calibri"/>
                          <a:ea typeface="Calibri"/>
                          <a:cs typeface="B Mitra"/>
                        </a:rPr>
                        <a:t>تقسیم بر</a:t>
                      </a:r>
                      <a:r>
                        <a:rPr lang="fa-IR" sz="1800" b="1">
                          <a:latin typeface="Calibri"/>
                          <a:ea typeface="Calibri"/>
                          <a:cs typeface="B Mitra"/>
                        </a:rPr>
                        <a:t> تعداد کل واحدها ، </a:t>
                      </a:r>
                      <a:r>
                        <a:rPr lang="fa-IR" sz="1800" b="1" i="1">
                          <a:latin typeface="Calibri"/>
                          <a:ea typeface="Calibri"/>
                          <a:cs typeface="B Mitra"/>
                        </a:rPr>
                        <a:t>ضربدر</a:t>
                      </a:r>
                      <a:r>
                        <a:rPr lang="fa-IR" sz="1800" b="1">
                          <a:latin typeface="Calibri"/>
                          <a:ea typeface="Calibri"/>
                          <a:cs typeface="B Mitra"/>
                        </a:rPr>
                        <a:t> 100</a:t>
                      </a:r>
                      <a:endParaRPr lang="en-US" sz="1800" b="1">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05792">
                <a:tc>
                  <a:txBody>
                    <a:bodyPr/>
                    <a:lstStyle/>
                    <a:p>
                      <a:pPr marL="0" marR="0" algn="ctr" rtl="1">
                        <a:lnSpc>
                          <a:spcPct val="115000"/>
                        </a:lnSpc>
                        <a:spcBef>
                          <a:spcPts val="0"/>
                        </a:spcBef>
                        <a:spcAft>
                          <a:spcPts val="0"/>
                        </a:spcAft>
                      </a:pPr>
                      <a:r>
                        <a:rPr lang="fa-IR" sz="1800" b="1">
                          <a:latin typeface="Calibri"/>
                          <a:ea typeface="Calibri"/>
                          <a:cs typeface="B Mitra"/>
                        </a:rPr>
                        <a:t>3</a:t>
                      </a:r>
                      <a:endParaRPr lang="en-US" sz="1800" b="1">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800" b="1">
                          <a:latin typeface="Calibri"/>
                          <a:ea typeface="Calibri"/>
                          <a:cs typeface="B Mitra"/>
                        </a:rPr>
                        <a:t>نسبت کارکنان بهداشتی آسیب دیده از مخاطرات به تفکیک نوع مرکز و نوع آسیب</a:t>
                      </a:r>
                      <a:endParaRPr lang="en-US" sz="1800" b="1">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1800" b="1" dirty="0">
                          <a:latin typeface="Calibri"/>
                          <a:ea typeface="Calibri"/>
                          <a:cs typeface="B Mitra"/>
                        </a:rPr>
                        <a:t>تعداد كاركنان آسیب دیده </a:t>
                      </a:r>
                      <a:r>
                        <a:rPr lang="fa-IR" sz="1800" b="1" i="1" dirty="0">
                          <a:latin typeface="Calibri"/>
                          <a:ea typeface="Calibri"/>
                          <a:cs typeface="B Mitra"/>
                        </a:rPr>
                        <a:t>تقسیم بر</a:t>
                      </a:r>
                      <a:r>
                        <a:rPr lang="fa-IR" sz="1800" b="1" dirty="0">
                          <a:latin typeface="Calibri"/>
                          <a:ea typeface="Calibri"/>
                          <a:cs typeface="B Mitra"/>
                        </a:rPr>
                        <a:t> تعداد کل پرسنل، </a:t>
                      </a:r>
                      <a:r>
                        <a:rPr lang="fa-IR" sz="1800" b="1" i="1" dirty="0">
                          <a:latin typeface="Calibri"/>
                          <a:ea typeface="Calibri"/>
                          <a:cs typeface="B Mitra"/>
                        </a:rPr>
                        <a:t>ضربدر</a:t>
                      </a:r>
                      <a:r>
                        <a:rPr lang="fa-IR" sz="1800" b="1" dirty="0">
                          <a:latin typeface="Calibri"/>
                          <a:ea typeface="Calibri"/>
                          <a:cs typeface="B Mitra"/>
                        </a:rPr>
                        <a:t> 100</a:t>
                      </a:r>
                      <a:endParaRPr lang="en-US" sz="1800" b="1" dirty="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438150" y="274638"/>
            <a:ext cx="870585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kern="1200">
                <a:solidFill>
                  <a:schemeClr val="accent2">
                    <a:lumMod val="75000"/>
                  </a:schemeClr>
                </a:solidFill>
                <a:effectLst>
                  <a:outerShdw blurRad="38100" dist="38100" dir="2700000" algn="tl">
                    <a:srgbClr val="000000">
                      <a:alpha val="43137"/>
                    </a:srgbClr>
                  </a:outerShdw>
                </a:effectLst>
                <a:latin typeface="+mj-lt"/>
                <a:ea typeface="+mj-ea"/>
                <a:cs typeface="B Nazanin" pitchFamily="2" charset="-78"/>
              </a:defRPr>
            </a:lvl1pPr>
          </a:lstStyle>
          <a:p>
            <a:pPr rtl="1"/>
            <a:r>
              <a:rPr lang="fa-IR" sz="2800" b="1" dirty="0" smtClean="0">
                <a:solidFill>
                  <a:srgbClr val="C00000"/>
                </a:solidFill>
                <a:effectLst/>
              </a:rPr>
              <a:t>راهنماهای اجرایی کارکرد ارزیابی سریع</a:t>
            </a:r>
            <a:endParaRPr lang="en-US" sz="2800" dirty="0" smtClean="0">
              <a:solidFill>
                <a:srgbClr val="C00000"/>
              </a:solidFill>
              <a:effectLst/>
            </a:endParaRPr>
          </a:p>
          <a:p>
            <a:pPr rtl="1"/>
            <a:r>
              <a:rPr lang="fa-IR" sz="2800" b="1" dirty="0" smtClean="0">
                <a:solidFill>
                  <a:srgbClr val="C00000"/>
                </a:solidFill>
                <a:effectLst/>
              </a:rPr>
              <a:t>فرم گزارش وضعیت حادثه(</a:t>
            </a:r>
            <a:r>
              <a:rPr lang="en-US" sz="2800" b="1" dirty="0" err="1" smtClean="0">
                <a:solidFill>
                  <a:srgbClr val="C00000"/>
                </a:solidFill>
                <a:effectLst/>
              </a:rPr>
              <a:t>SitRep</a:t>
            </a:r>
            <a:r>
              <a:rPr lang="fa-IR" sz="2800" b="1" dirty="0" smtClean="0">
                <a:solidFill>
                  <a:srgbClr val="C00000"/>
                </a:solidFill>
                <a:effectLst/>
              </a:rPr>
              <a:t>)</a:t>
            </a:r>
            <a:endParaRPr lang="en-US" sz="2800" dirty="0">
              <a:solidFill>
                <a:srgbClr val="C00000"/>
              </a:solidFill>
              <a:effectLst/>
            </a:endParaRPr>
          </a:p>
        </p:txBody>
      </p:sp>
      <p:sp>
        <p:nvSpPr>
          <p:cNvPr id="5" name="Content Placeholder 3"/>
          <p:cNvSpPr txBox="1">
            <a:spLocks/>
          </p:cNvSpPr>
          <p:nvPr/>
        </p:nvSpPr>
        <p:spPr>
          <a:xfrm>
            <a:off x="1066800" y="1447800"/>
            <a:ext cx="7867650" cy="4953000"/>
          </a:xfrm>
          <a:prstGeom prst="rect">
            <a:avLst/>
          </a:prstGeom>
        </p:spPr>
        <p:txBody>
          <a:bodyPr vert="horz" lIns="91440" tIns="45720" rIns="91440" bIns="45720" rtlCol="0">
            <a:normAutofit fontScale="92500" lnSpcReduction="20000"/>
          </a:bodyPr>
          <a:lstStyle>
            <a:lvl1pPr marL="342900" indent="-342900" algn="r" defTabSz="914400" rtl="1" eaLnBrk="1" latinLnBrk="0" hangingPunct="1">
              <a:spcBef>
                <a:spcPct val="20000"/>
              </a:spcBef>
              <a:buFontTx/>
              <a:buBlip>
                <a:blip r:embed="rId2"/>
              </a:buBlip>
              <a:defRPr sz="3200" kern="1200">
                <a:solidFill>
                  <a:schemeClr val="accent6">
                    <a:lumMod val="50000"/>
                  </a:schemeClr>
                </a:solidFill>
                <a:latin typeface="+mn-lt"/>
                <a:ea typeface="+mn-ea"/>
                <a:cs typeface="B Nazanin" pitchFamily="2" charset="-78"/>
              </a:defRPr>
            </a:lvl1pPr>
            <a:lvl2pPr marL="742950" indent="-285750" algn="r" defTabSz="914400" rtl="1" eaLnBrk="1" latinLnBrk="0" hangingPunct="1">
              <a:spcBef>
                <a:spcPct val="20000"/>
              </a:spcBef>
              <a:buFontTx/>
              <a:buBlip>
                <a:blip r:embed="rId3"/>
              </a:buBlip>
              <a:defRPr sz="2800" kern="1200">
                <a:solidFill>
                  <a:schemeClr val="tx1"/>
                </a:solidFill>
                <a:latin typeface="+mn-lt"/>
                <a:ea typeface="+mn-ea"/>
                <a:cs typeface="B Nazanin" pitchFamily="2" charset="-78"/>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B Nazanin" pitchFamily="2" charset="-78"/>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B Nazanin" pitchFamily="2" charset="-78"/>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B Nazanin" pitchFamily="2" charset="-7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fa-IR" sz="2800" dirty="0" smtClean="0">
                <a:solidFill>
                  <a:srgbClr val="FF3300"/>
                </a:solidFill>
              </a:rPr>
              <a:t>دقت اطلاعات این فرم بستگی به موارد زیر دارد:</a:t>
            </a:r>
          </a:p>
          <a:p>
            <a:pPr marL="806450" indent="-457200" algn="just">
              <a:buFont typeface="Wingdings" panose="05000000000000000000" pitchFamily="2" charset="2"/>
              <a:buChar char="ü"/>
            </a:pPr>
            <a:r>
              <a:rPr lang="fa-IR" sz="2800" dirty="0" smtClean="0">
                <a:solidFill>
                  <a:schemeClr val="tx1"/>
                </a:solidFill>
              </a:rPr>
              <a:t> آمادگی قبلی برای جمع آوری اطلاعات</a:t>
            </a:r>
          </a:p>
          <a:p>
            <a:pPr marL="806450" indent="-457200" algn="just">
              <a:buFont typeface="Wingdings" panose="05000000000000000000" pitchFamily="2" charset="2"/>
              <a:buChar char="ü"/>
            </a:pPr>
            <a:r>
              <a:rPr lang="fa-IR" sz="2800" dirty="0" smtClean="0">
                <a:solidFill>
                  <a:schemeClr val="tx1"/>
                </a:solidFill>
              </a:rPr>
              <a:t> مدت زمانی که از حادثه می گذرد.</a:t>
            </a:r>
          </a:p>
          <a:p>
            <a:pPr marL="806450" indent="-457200" algn="just">
              <a:buFont typeface="Wingdings" panose="05000000000000000000" pitchFamily="2" charset="2"/>
              <a:buChar char="ü"/>
            </a:pPr>
            <a:r>
              <a:rPr lang="fa-IR" sz="2800" dirty="0" smtClean="0">
                <a:solidFill>
                  <a:schemeClr val="tx1"/>
                </a:solidFill>
              </a:rPr>
              <a:t>در دسترس بودن اطلاعات در زمان تکمیل فرم</a:t>
            </a:r>
          </a:p>
          <a:p>
            <a:pPr marL="0" indent="0" algn="just">
              <a:buNone/>
            </a:pPr>
            <a:endParaRPr lang="fa-IR" sz="2400" dirty="0" smtClean="0">
              <a:solidFill>
                <a:schemeClr val="tx1"/>
              </a:solidFill>
            </a:endParaRPr>
          </a:p>
          <a:p>
            <a:pPr marL="0" indent="0" algn="just">
              <a:buNone/>
            </a:pPr>
            <a:r>
              <a:rPr lang="fa-IR" sz="2400" dirty="0" smtClean="0">
                <a:solidFill>
                  <a:schemeClr val="tx1"/>
                </a:solidFill>
              </a:rPr>
              <a:t>بدیهی است که با گذشت زمان از لحظه شروع حادثه، اطلاعات به تدریج کامل مي شوند. با عنایت به این امر، در هر گزارش دقیق ترین اطلاعات موجود ثبت مي شود.</a:t>
            </a:r>
            <a:endParaRPr lang="en-US" sz="2400" dirty="0" smtClean="0">
              <a:solidFill>
                <a:schemeClr val="tx1"/>
              </a:solidFill>
            </a:endParaRPr>
          </a:p>
          <a:p>
            <a:pPr algn="just">
              <a:buNone/>
            </a:pPr>
            <a:r>
              <a:rPr lang="fa-IR" sz="2800" b="1" dirty="0" smtClean="0">
                <a:solidFill>
                  <a:schemeClr val="tx1"/>
                </a:solidFill>
              </a:rPr>
              <a:t> </a:t>
            </a:r>
            <a:endParaRPr lang="en-US" sz="2800" dirty="0" smtClean="0">
              <a:solidFill>
                <a:schemeClr val="tx1"/>
              </a:solidFill>
            </a:endParaRPr>
          </a:p>
          <a:p>
            <a:pPr algn="just"/>
            <a:r>
              <a:rPr lang="fa-IR" sz="2800" b="1" u="sng" dirty="0" smtClean="0">
                <a:solidFill>
                  <a:schemeClr val="tx1"/>
                </a:solidFill>
              </a:rPr>
              <a:t>توجه</a:t>
            </a:r>
            <a:r>
              <a:rPr lang="fa-IR" sz="2800" dirty="0" smtClean="0">
                <a:solidFill>
                  <a:schemeClr val="tx1"/>
                </a:solidFill>
              </a:rPr>
              <a:t>: در ردیف های مربوط به </a:t>
            </a:r>
            <a:r>
              <a:rPr lang="fa-IR" sz="2800" dirty="0" smtClean="0">
                <a:solidFill>
                  <a:srgbClr val="FF3300"/>
                </a:solidFill>
              </a:rPr>
              <a:t>اقدامات و نیازهای بهداشتی و درمانی</a:t>
            </a:r>
            <a:r>
              <a:rPr lang="fa-IR" sz="2800" dirty="0" smtClean="0">
                <a:solidFill>
                  <a:schemeClr val="tx1"/>
                </a:solidFill>
              </a:rPr>
              <a:t>، اطلاعات به تفکیک واحد ارایه شود شامل بیمارستان، اورژانس پیش بیمارستانی، بیماری های واگیر، بیماری های غیرواگیر، بهداشت محیط، بهداشت خانواده، تغذیه، بهداشت روان، آموزش بهداشت، گسترش شبکه و آزمایشگاه. این فرم برای تمام مراکز/دفاتر قابل استفاده است و جمع بندی آن توسط </a:t>
            </a:r>
            <a:r>
              <a:rPr lang="en-US" sz="2800" dirty="0" smtClean="0">
                <a:solidFill>
                  <a:schemeClr val="tx1"/>
                </a:solidFill>
              </a:rPr>
              <a:t>EOC</a:t>
            </a:r>
            <a:r>
              <a:rPr lang="fa-IR" sz="2800" dirty="0" smtClean="0">
                <a:solidFill>
                  <a:schemeClr val="tx1"/>
                </a:solidFill>
              </a:rPr>
              <a:t> انجام می شود. </a:t>
            </a:r>
            <a:endParaRPr lang="en-US" sz="2800" dirty="0" smtClean="0">
              <a:solidFill>
                <a:schemeClr val="tx1"/>
              </a:solidFill>
            </a:endParaRPr>
          </a:p>
          <a:p>
            <a:pPr algn="just"/>
            <a:endParaRPr lang="fa-IR" sz="2800" dirty="0">
              <a:solidFill>
                <a:schemeClr val="tx1"/>
              </a:solidFill>
            </a:endParaRPr>
          </a:p>
          <a:p>
            <a:pPr algn="just"/>
            <a:endParaRPr lang="en-US" sz="2800" dirty="0">
              <a:solidFill>
                <a:schemeClr val="tx1"/>
              </a:solidFill>
            </a:endParaRPr>
          </a:p>
        </p:txBody>
      </p:sp>
    </p:spTree>
    <p:extLst>
      <p:ext uri="{BB962C8B-B14F-4D97-AF65-F5344CB8AC3E}">
        <p14:creationId xmlns:p14="http://schemas.microsoft.com/office/powerpoint/2010/main" val="2569563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52400"/>
            <a:ext cx="7543800" cy="609600"/>
          </a:xfrm>
        </p:spPr>
        <p:txBody>
          <a:bodyPr>
            <a:normAutofit fontScale="90000"/>
          </a:bodyPr>
          <a:lstStyle/>
          <a:p>
            <a:r>
              <a:rPr lang="fa-IR" dirty="0" smtClean="0">
                <a:solidFill>
                  <a:srgbClr val="FF3300"/>
                </a:solidFill>
                <a:cs typeface="B Titr" panose="00000700000000000000" pitchFamily="2" charset="-78"/>
              </a:rPr>
              <a:t>تذکرات مهم</a:t>
            </a:r>
            <a:endParaRPr lang="en-US" dirty="0">
              <a:solidFill>
                <a:srgbClr val="FF3300"/>
              </a:solidFill>
              <a:cs typeface="B Titr" panose="00000700000000000000" pitchFamily="2" charset="-78"/>
            </a:endParaRPr>
          </a:p>
        </p:txBody>
      </p:sp>
      <p:sp>
        <p:nvSpPr>
          <p:cNvPr id="3" name="Content Placeholder 2"/>
          <p:cNvSpPr>
            <a:spLocks noGrp="1"/>
          </p:cNvSpPr>
          <p:nvPr>
            <p:ph idx="1"/>
          </p:nvPr>
        </p:nvSpPr>
        <p:spPr>
          <a:xfrm>
            <a:off x="1201554" y="1143000"/>
            <a:ext cx="7543800" cy="4525963"/>
          </a:xfrm>
        </p:spPr>
        <p:txBody>
          <a:bodyPr>
            <a:normAutofit/>
          </a:bodyPr>
          <a:lstStyle/>
          <a:p>
            <a:pPr algn="just"/>
            <a:r>
              <a:rPr lang="fa-IR" sz="1800" b="1" dirty="0">
                <a:cs typeface="B Lotus" panose="00000400000000000000" pitchFamily="2" charset="-78"/>
              </a:rPr>
              <a:t>گزارش </a:t>
            </a:r>
            <a:r>
              <a:rPr lang="fa-IR" sz="1800" b="1" u="sng" dirty="0" smtClean="0">
                <a:cs typeface="B Lotus" panose="00000400000000000000" pitchFamily="2" charset="-78"/>
              </a:rPr>
              <a:t>برخی</a:t>
            </a:r>
            <a:r>
              <a:rPr lang="fa-IR" sz="1800" b="1" dirty="0" smtClean="0">
                <a:cs typeface="B Lotus" panose="00000400000000000000" pitchFamily="2" charset="-78"/>
              </a:rPr>
              <a:t> </a:t>
            </a:r>
            <a:r>
              <a:rPr lang="fa-IR" sz="1800" b="1" dirty="0">
                <a:cs typeface="B Lotus" panose="00000400000000000000" pitchFamily="2" charset="-78"/>
              </a:rPr>
              <a:t>مخاطرات </a:t>
            </a:r>
            <a:r>
              <a:rPr lang="fa-IR" sz="1800" b="1" u="sng" dirty="0">
                <a:cs typeface="B Titr" panose="00000700000000000000" pitchFamily="2" charset="-78"/>
              </a:rPr>
              <a:t>منوط به وقوع آنها در واحد </a:t>
            </a:r>
            <a:r>
              <a:rPr lang="fa-IR" sz="1800" b="1" u="sng" dirty="0" err="1">
                <a:cs typeface="B Titr" panose="00000700000000000000" pitchFamily="2" charset="-78"/>
              </a:rPr>
              <a:t>بهداشتي</a:t>
            </a:r>
            <a:r>
              <a:rPr lang="fa-IR" sz="1800" b="1" dirty="0">
                <a:cs typeface="B Titr" panose="00000700000000000000" pitchFamily="2" charset="-78"/>
              </a:rPr>
              <a:t> </a:t>
            </a:r>
            <a:r>
              <a:rPr lang="fa-IR" sz="1800" b="1" dirty="0" err="1">
                <a:cs typeface="B Lotus" panose="00000400000000000000" pitchFamily="2" charset="-78"/>
              </a:rPr>
              <a:t>مي</a:t>
            </a:r>
            <a:r>
              <a:rPr lang="fa-IR" sz="1800" b="1" dirty="0">
                <a:cs typeface="B Lotus" panose="00000400000000000000" pitchFamily="2" charset="-78"/>
              </a:rPr>
              <a:t> باشد. </a:t>
            </a:r>
            <a:endParaRPr lang="fa-IR" sz="1800" b="1" dirty="0" smtClean="0">
              <a:cs typeface="B Lotus" panose="00000400000000000000" pitchFamily="2" charset="-78"/>
            </a:endParaRPr>
          </a:p>
          <a:p>
            <a:pPr marL="346075" indent="0" algn="just">
              <a:buNone/>
            </a:pPr>
            <a:endParaRPr lang="fa-IR" sz="1100" b="1" dirty="0" smtClean="0">
              <a:cs typeface="B Lotus" panose="00000400000000000000" pitchFamily="2" charset="-78"/>
            </a:endParaRPr>
          </a:p>
          <a:p>
            <a:pPr marL="346075" indent="0" algn="just">
              <a:buNone/>
            </a:pPr>
            <a:r>
              <a:rPr lang="fa-IR" sz="1200" b="1" dirty="0" smtClean="0">
                <a:cs typeface="B Lotus" panose="00000400000000000000" pitchFamily="2" charset="-78"/>
              </a:rPr>
              <a:t>به </a:t>
            </a:r>
            <a:r>
              <a:rPr lang="fa-IR" sz="1200" b="1" dirty="0">
                <a:cs typeface="B Lotus" panose="00000400000000000000" pitchFamily="2" charset="-78"/>
              </a:rPr>
              <a:t>عنوان مثال </a:t>
            </a:r>
            <a:r>
              <a:rPr lang="fa-IR" sz="2000" b="1" dirty="0">
                <a:solidFill>
                  <a:srgbClr val="FF3300"/>
                </a:solidFill>
                <a:cs typeface="B Lotus" panose="00000400000000000000" pitchFamily="2" charset="-78"/>
              </a:rPr>
              <a:t>سرقت در واحد </a:t>
            </a:r>
            <a:r>
              <a:rPr lang="fa-IR" sz="2000" b="1" dirty="0" smtClean="0">
                <a:solidFill>
                  <a:srgbClr val="FF3300"/>
                </a:solidFill>
                <a:cs typeface="B Lotus" panose="00000400000000000000" pitchFamily="2" charset="-78"/>
              </a:rPr>
              <a:t>بهداشتی</a:t>
            </a:r>
            <a:r>
              <a:rPr lang="fa-IR" sz="2000" b="1" dirty="0" smtClean="0">
                <a:cs typeface="B Lotus" panose="00000400000000000000" pitchFamily="2" charset="-78"/>
              </a:rPr>
              <a:t>، </a:t>
            </a:r>
            <a:r>
              <a:rPr lang="fa-IR" sz="2000" b="1" dirty="0">
                <a:solidFill>
                  <a:srgbClr val="FF3300"/>
                </a:solidFill>
                <a:cs typeface="B Lotus" panose="00000400000000000000" pitchFamily="2" charset="-78"/>
              </a:rPr>
              <a:t>آتش </a:t>
            </a:r>
            <a:r>
              <a:rPr lang="fa-IR" sz="2000" b="1" dirty="0" err="1">
                <a:solidFill>
                  <a:srgbClr val="FF3300"/>
                </a:solidFill>
                <a:cs typeface="B Lotus" panose="00000400000000000000" pitchFamily="2" charset="-78"/>
              </a:rPr>
              <a:t>سوزي</a:t>
            </a:r>
            <a:r>
              <a:rPr lang="fa-IR" sz="2000" b="1" dirty="0">
                <a:cs typeface="B Lotus" panose="00000400000000000000" pitchFamily="2" charset="-78"/>
              </a:rPr>
              <a:t>، </a:t>
            </a:r>
            <a:r>
              <a:rPr lang="fa-IR" sz="2000" b="1" dirty="0">
                <a:solidFill>
                  <a:srgbClr val="FF3300"/>
                </a:solidFill>
                <a:cs typeface="B Lotus" panose="00000400000000000000" pitchFamily="2" charset="-78"/>
              </a:rPr>
              <a:t>قطع آب </a:t>
            </a:r>
            <a:r>
              <a:rPr lang="fa-IR" sz="1200" b="1" dirty="0" err="1">
                <a:cs typeface="B Lotus" panose="00000400000000000000" pitchFamily="2" charset="-78"/>
              </a:rPr>
              <a:t>اين</a:t>
            </a:r>
            <a:r>
              <a:rPr lang="fa-IR" sz="1200" b="1" dirty="0">
                <a:cs typeface="B Lotus" panose="00000400000000000000" pitchFamily="2" charset="-78"/>
              </a:rPr>
              <a:t> موضوع به </a:t>
            </a:r>
            <a:r>
              <a:rPr lang="fa-IR" sz="1200" b="1" dirty="0" err="1">
                <a:cs typeface="B Lotus" panose="00000400000000000000" pitchFamily="2" charset="-78"/>
              </a:rPr>
              <a:t>اين</a:t>
            </a:r>
            <a:r>
              <a:rPr lang="fa-IR" sz="1200" b="1" dirty="0">
                <a:cs typeface="B Lotus" panose="00000400000000000000" pitchFamily="2" charset="-78"/>
              </a:rPr>
              <a:t> </a:t>
            </a:r>
            <a:r>
              <a:rPr lang="fa-IR" sz="1200" b="1" dirty="0" err="1">
                <a:cs typeface="B Lotus" panose="00000400000000000000" pitchFamily="2" charset="-78"/>
              </a:rPr>
              <a:t>معني</a:t>
            </a:r>
            <a:r>
              <a:rPr lang="fa-IR" sz="1200" b="1" dirty="0">
                <a:cs typeface="B Lotus" panose="00000400000000000000" pitchFamily="2" charset="-78"/>
              </a:rPr>
              <a:t> است </a:t>
            </a:r>
            <a:r>
              <a:rPr lang="fa-IR" sz="1200" b="1" dirty="0" err="1">
                <a:cs typeface="B Lotus" panose="00000400000000000000" pitchFamily="2" charset="-78"/>
              </a:rPr>
              <a:t>كه</a:t>
            </a:r>
            <a:r>
              <a:rPr lang="fa-IR" sz="1200" b="1" dirty="0">
                <a:cs typeface="B Lotus" panose="00000400000000000000" pitchFamily="2" charset="-78"/>
              </a:rPr>
              <a:t> در صورت وقوع </a:t>
            </a:r>
            <a:r>
              <a:rPr lang="fa-IR" sz="1200" b="1" dirty="0" err="1">
                <a:cs typeface="B Lotus" panose="00000400000000000000" pitchFamily="2" charset="-78"/>
              </a:rPr>
              <a:t>اين</a:t>
            </a:r>
            <a:r>
              <a:rPr lang="fa-IR" sz="1200" b="1" dirty="0">
                <a:cs typeface="B Lotus" panose="00000400000000000000" pitchFamily="2" charset="-78"/>
              </a:rPr>
              <a:t> موارد در خارج </a:t>
            </a:r>
            <a:r>
              <a:rPr lang="fa-IR" sz="1200" b="1" dirty="0" smtClean="0">
                <a:cs typeface="B Lotus" panose="00000400000000000000" pitchFamily="2" charset="-78"/>
              </a:rPr>
              <a:t>از </a:t>
            </a:r>
            <a:r>
              <a:rPr lang="fa-IR" sz="1200" b="1" dirty="0">
                <a:cs typeface="B Lotus" panose="00000400000000000000" pitchFamily="2" charset="-78"/>
              </a:rPr>
              <a:t>واحد </a:t>
            </a:r>
            <a:r>
              <a:rPr lang="fa-IR" sz="1200" b="1" dirty="0" err="1">
                <a:cs typeface="B Lotus" panose="00000400000000000000" pitchFamily="2" charset="-78"/>
              </a:rPr>
              <a:t>بهداشتي</a:t>
            </a:r>
            <a:r>
              <a:rPr lang="fa-IR" sz="1200" b="1" dirty="0">
                <a:cs typeface="B Lotus" panose="00000400000000000000" pitchFamily="2" charset="-78"/>
              </a:rPr>
              <a:t>، </a:t>
            </a:r>
            <a:r>
              <a:rPr lang="fa-IR" sz="1200" b="1" dirty="0" err="1">
                <a:cs typeface="B Lotus" panose="00000400000000000000" pitchFamily="2" charset="-78"/>
              </a:rPr>
              <a:t>نيازي</a:t>
            </a:r>
            <a:r>
              <a:rPr lang="fa-IR" sz="1200" b="1" dirty="0">
                <a:cs typeface="B Lotus" panose="00000400000000000000" pitchFamily="2" charset="-78"/>
              </a:rPr>
              <a:t> به گزارش آنها </a:t>
            </a:r>
            <a:r>
              <a:rPr lang="fa-IR" sz="1200" b="1" dirty="0" err="1">
                <a:cs typeface="B Lotus" panose="00000400000000000000" pitchFamily="2" charset="-78"/>
              </a:rPr>
              <a:t>نمي</a:t>
            </a:r>
            <a:r>
              <a:rPr lang="fa-IR" sz="1200" b="1" dirty="0">
                <a:cs typeface="B Lotus" panose="00000400000000000000" pitchFamily="2" charset="-78"/>
              </a:rPr>
              <a:t> </a:t>
            </a:r>
            <a:r>
              <a:rPr lang="fa-IR" sz="1200" b="1" dirty="0" smtClean="0">
                <a:cs typeface="B Lotus" panose="00000400000000000000" pitchFamily="2" charset="-78"/>
              </a:rPr>
              <a:t>باشد.</a:t>
            </a:r>
          </a:p>
          <a:p>
            <a:pPr marL="346075" indent="0" algn="just">
              <a:buNone/>
            </a:pPr>
            <a:endParaRPr lang="fa-IR" sz="1100" b="1" dirty="0" smtClean="0">
              <a:cs typeface="B Lotus" panose="00000400000000000000" pitchFamily="2" charset="-78"/>
            </a:endParaRPr>
          </a:p>
          <a:p>
            <a:pPr algn="just"/>
            <a:r>
              <a:rPr lang="fa-IR" sz="1800" b="1" dirty="0" smtClean="0">
                <a:cs typeface="B Lotus" panose="00000400000000000000" pitchFamily="2" charset="-78"/>
              </a:rPr>
              <a:t>گزارش </a:t>
            </a:r>
            <a:r>
              <a:rPr lang="fa-IR" sz="1800" b="1" u="sng" dirty="0" smtClean="0">
                <a:cs typeface="B Lotus" panose="00000400000000000000" pitchFamily="2" charset="-78"/>
              </a:rPr>
              <a:t>برخی</a:t>
            </a:r>
            <a:r>
              <a:rPr lang="fa-IR" sz="1800" b="1" dirty="0" smtClean="0">
                <a:cs typeface="B Lotus" panose="00000400000000000000" pitchFamily="2" charset="-78"/>
              </a:rPr>
              <a:t> مخاطرات </a:t>
            </a:r>
            <a:r>
              <a:rPr lang="fa-IR" sz="1800" b="1" u="sng" dirty="0" smtClean="0">
                <a:cs typeface="B Titr" panose="00000700000000000000" pitchFamily="2" charset="-78"/>
              </a:rPr>
              <a:t>بلافاصله پس از وقوع </a:t>
            </a:r>
            <a:r>
              <a:rPr lang="fa-IR" sz="1800" b="1" dirty="0" smtClean="0">
                <a:cs typeface="B Lotus" panose="00000400000000000000" pitchFamily="2" charset="-78"/>
              </a:rPr>
              <a:t>است :</a:t>
            </a:r>
          </a:p>
          <a:p>
            <a:pPr marL="346075" indent="0" algn="just">
              <a:buNone/>
            </a:pPr>
            <a:endParaRPr lang="fa-IR" sz="1200" b="1" dirty="0" smtClean="0">
              <a:cs typeface="B Lotus" panose="00000400000000000000" pitchFamily="2" charset="-78"/>
            </a:endParaRPr>
          </a:p>
          <a:p>
            <a:pPr marL="346075" indent="0" algn="just">
              <a:buNone/>
            </a:pPr>
            <a:r>
              <a:rPr lang="fa-IR" sz="1200" b="1" dirty="0" smtClean="0">
                <a:cs typeface="B Lotus" panose="00000400000000000000" pitchFamily="2" charset="-78"/>
              </a:rPr>
              <a:t>با </a:t>
            </a:r>
            <a:r>
              <a:rPr lang="fa-IR" sz="1200" b="1" dirty="0">
                <a:cs typeface="B Lotus" panose="00000400000000000000" pitchFamily="2" charset="-78"/>
              </a:rPr>
              <a:t>توجه به </a:t>
            </a:r>
            <a:r>
              <a:rPr lang="fa-IR" sz="1200" b="1" dirty="0" err="1">
                <a:cs typeface="B Lotus" panose="00000400000000000000" pitchFamily="2" charset="-78"/>
              </a:rPr>
              <a:t>ماهيت</a:t>
            </a:r>
            <a:r>
              <a:rPr lang="fa-IR" sz="1200" b="1" dirty="0">
                <a:cs typeface="B Lotus" panose="00000400000000000000" pitchFamily="2" charset="-78"/>
              </a:rPr>
              <a:t> </a:t>
            </a:r>
            <a:r>
              <a:rPr lang="fa-IR" sz="1200" b="1" dirty="0" err="1">
                <a:cs typeface="B Lotus" panose="00000400000000000000" pitchFamily="2" charset="-78"/>
              </a:rPr>
              <a:t>برخي</a:t>
            </a:r>
            <a:r>
              <a:rPr lang="fa-IR" sz="1200" b="1" dirty="0">
                <a:cs typeface="B Lotus" panose="00000400000000000000" pitchFamily="2" charset="-78"/>
              </a:rPr>
              <a:t> مخاطرات </a:t>
            </a:r>
            <a:r>
              <a:rPr lang="fa-IR" sz="1200" b="1" dirty="0" err="1">
                <a:cs typeface="B Lotus" panose="00000400000000000000" pitchFamily="2" charset="-78"/>
              </a:rPr>
              <a:t>نظير</a:t>
            </a:r>
            <a:r>
              <a:rPr lang="fa-IR" sz="1200" b="1" dirty="0">
                <a:cs typeface="B Lotus" panose="00000400000000000000" pitchFamily="2" charset="-78"/>
              </a:rPr>
              <a:t> </a:t>
            </a:r>
            <a:r>
              <a:rPr lang="fa-IR" sz="1800" b="1" dirty="0">
                <a:solidFill>
                  <a:srgbClr val="FF3300"/>
                </a:solidFill>
                <a:cs typeface="B Lotus" panose="00000400000000000000" pitchFamily="2" charset="-78"/>
              </a:rPr>
              <a:t>آتش </a:t>
            </a:r>
            <a:r>
              <a:rPr lang="fa-IR" sz="1800" b="1" dirty="0" err="1">
                <a:solidFill>
                  <a:srgbClr val="FF3300"/>
                </a:solidFill>
                <a:cs typeface="B Lotus" panose="00000400000000000000" pitchFamily="2" charset="-78"/>
              </a:rPr>
              <a:t>سوزي</a:t>
            </a:r>
            <a:r>
              <a:rPr lang="fa-IR" sz="1800" b="1" dirty="0">
                <a:cs typeface="B Lotus" panose="00000400000000000000" pitchFamily="2" charset="-78"/>
              </a:rPr>
              <a:t>، </a:t>
            </a:r>
            <a:r>
              <a:rPr lang="fa-IR" sz="1800" b="1" dirty="0">
                <a:solidFill>
                  <a:srgbClr val="FF3300"/>
                </a:solidFill>
                <a:cs typeface="B Lotus" panose="00000400000000000000" pitchFamily="2" charset="-78"/>
              </a:rPr>
              <a:t>سرقت</a:t>
            </a:r>
            <a:r>
              <a:rPr lang="fa-IR" sz="1800" b="1" dirty="0">
                <a:cs typeface="B Lotus" panose="00000400000000000000" pitchFamily="2" charset="-78"/>
              </a:rPr>
              <a:t> </a:t>
            </a:r>
            <a:r>
              <a:rPr lang="fa-IR" sz="1200" b="1" dirty="0">
                <a:cs typeface="B Lotus" panose="00000400000000000000" pitchFamily="2" charset="-78"/>
              </a:rPr>
              <a:t>و ... </a:t>
            </a:r>
            <a:r>
              <a:rPr lang="fa-IR" sz="1200" b="1" dirty="0" err="1">
                <a:cs typeface="B Lotus" panose="00000400000000000000" pitchFamily="2" charset="-78"/>
              </a:rPr>
              <a:t>كه</a:t>
            </a:r>
            <a:r>
              <a:rPr lang="fa-IR" sz="1200" b="1" dirty="0">
                <a:cs typeface="B Lotus" panose="00000400000000000000" pitchFamily="2" charset="-78"/>
              </a:rPr>
              <a:t> </a:t>
            </a:r>
            <a:r>
              <a:rPr lang="fa-IR" sz="1200" b="1" dirty="0" err="1">
                <a:cs typeface="B Lotus" panose="00000400000000000000" pitchFamily="2" charset="-78"/>
              </a:rPr>
              <a:t>آسيب</a:t>
            </a:r>
            <a:r>
              <a:rPr lang="fa-IR" sz="1200" b="1" dirty="0">
                <a:cs typeface="B Lotus" panose="00000400000000000000" pitchFamily="2" charset="-78"/>
              </a:rPr>
              <a:t> ها و خسارات بلافاصله قابل </a:t>
            </a:r>
            <a:r>
              <a:rPr lang="fa-IR" sz="1200" b="1" dirty="0" err="1">
                <a:cs typeface="B Lotus" panose="00000400000000000000" pitchFamily="2" charset="-78"/>
              </a:rPr>
              <a:t>ارزيابي</a:t>
            </a:r>
            <a:r>
              <a:rPr lang="fa-IR" sz="1200" b="1" dirty="0">
                <a:cs typeface="B Lotus" panose="00000400000000000000" pitchFamily="2" charset="-78"/>
              </a:rPr>
              <a:t> و گزارش </a:t>
            </a:r>
            <a:r>
              <a:rPr lang="fa-IR" sz="1200" b="1" dirty="0" err="1">
                <a:cs typeface="B Lotus" panose="00000400000000000000" pitchFamily="2" charset="-78"/>
              </a:rPr>
              <a:t>مي</a:t>
            </a:r>
            <a:r>
              <a:rPr lang="fa-IR" sz="1200" b="1" dirty="0">
                <a:cs typeface="B Lotus" panose="00000400000000000000" pitchFamily="2" charset="-78"/>
              </a:rPr>
              <a:t> باشد،  فرم ثبت داده های برنامه نظام مراقبت وقوع و پیامدهای بلایا  در </a:t>
            </a:r>
            <a:r>
              <a:rPr lang="fa-IR" sz="1200" b="1" dirty="0" err="1">
                <a:cs typeface="B Lotus" panose="00000400000000000000" pitchFamily="2" charset="-78"/>
              </a:rPr>
              <a:t>اولين</a:t>
            </a:r>
            <a:r>
              <a:rPr lang="fa-IR" sz="1200" b="1" dirty="0">
                <a:cs typeface="B Lotus" panose="00000400000000000000" pitchFamily="2" charset="-78"/>
              </a:rPr>
              <a:t> فرصت </a:t>
            </a:r>
            <a:r>
              <a:rPr lang="fa-IR" sz="1200" b="1" dirty="0" err="1">
                <a:cs typeface="B Lotus" panose="00000400000000000000" pitchFamily="2" charset="-78"/>
              </a:rPr>
              <a:t>تكميل</a:t>
            </a:r>
            <a:r>
              <a:rPr lang="fa-IR" sz="1200" b="1" dirty="0">
                <a:cs typeface="B Lotus" panose="00000400000000000000" pitchFamily="2" charset="-78"/>
              </a:rPr>
              <a:t> و به سطح بالاتر گزارش </a:t>
            </a:r>
            <a:r>
              <a:rPr lang="fa-IR" sz="1200" b="1" dirty="0" err="1">
                <a:cs typeface="B Lotus" panose="00000400000000000000" pitchFamily="2" charset="-78"/>
              </a:rPr>
              <a:t>مي</a:t>
            </a:r>
            <a:r>
              <a:rPr lang="fa-IR" sz="1200" b="1" dirty="0">
                <a:cs typeface="B Lotus" panose="00000400000000000000" pitchFamily="2" charset="-78"/>
              </a:rPr>
              <a:t> شود و </a:t>
            </a:r>
            <a:r>
              <a:rPr lang="fa-IR" sz="1200" b="1" dirty="0" err="1">
                <a:cs typeface="B Lotus" panose="00000400000000000000" pitchFamily="2" charset="-78"/>
              </a:rPr>
              <a:t>لزومي</a:t>
            </a:r>
            <a:r>
              <a:rPr lang="fa-IR" sz="1200" b="1" dirty="0">
                <a:cs typeface="B Lotus" panose="00000400000000000000" pitchFamily="2" charset="-78"/>
              </a:rPr>
              <a:t> به گذشت </a:t>
            </a:r>
            <a:r>
              <a:rPr lang="fa-IR" sz="1200" b="1" dirty="0" smtClean="0">
                <a:cs typeface="B Lotus" panose="00000400000000000000" pitchFamily="2" charset="-78"/>
              </a:rPr>
              <a:t>14 </a:t>
            </a:r>
            <a:r>
              <a:rPr lang="fa-IR" sz="1200" b="1" dirty="0">
                <a:cs typeface="B Lotus" panose="00000400000000000000" pitchFamily="2" charset="-78"/>
              </a:rPr>
              <a:t>روز </a:t>
            </a:r>
            <a:r>
              <a:rPr lang="fa-IR" sz="1200" b="1" dirty="0" err="1">
                <a:cs typeface="B Lotus" panose="00000400000000000000" pitchFamily="2" charset="-78"/>
              </a:rPr>
              <a:t>نمي</a:t>
            </a:r>
            <a:r>
              <a:rPr lang="fa-IR" sz="1200" b="1" dirty="0">
                <a:cs typeface="B Lotus" panose="00000400000000000000" pitchFamily="2" charset="-78"/>
              </a:rPr>
              <a:t> باشد. </a:t>
            </a:r>
            <a:endParaRPr lang="fa-IR" sz="1200" b="1" dirty="0" smtClean="0">
              <a:cs typeface="B Lotus" panose="00000400000000000000" pitchFamily="2" charset="-78"/>
            </a:endParaRPr>
          </a:p>
          <a:p>
            <a:pPr marL="346075" indent="0" algn="just">
              <a:buNone/>
            </a:pPr>
            <a:endParaRPr lang="fa-IR" sz="1200" b="1" dirty="0" smtClean="0">
              <a:cs typeface="B Lotus" panose="00000400000000000000" pitchFamily="2" charset="-78"/>
            </a:endParaRPr>
          </a:p>
          <a:p>
            <a:pPr algn="just"/>
            <a:r>
              <a:rPr lang="fa-IR" sz="1800" b="1" dirty="0" smtClean="0">
                <a:cs typeface="B Lotus" panose="00000400000000000000" pitchFamily="2" charset="-78"/>
              </a:rPr>
              <a:t>تکمیل گزارش </a:t>
            </a:r>
            <a:r>
              <a:rPr lang="fa-IR" sz="1800" b="1" u="sng" dirty="0">
                <a:cs typeface="B Lotus" panose="00000400000000000000" pitchFamily="2" charset="-78"/>
              </a:rPr>
              <a:t>برخی</a:t>
            </a:r>
            <a:r>
              <a:rPr lang="fa-IR" sz="1800" b="1" dirty="0">
                <a:cs typeface="B Lotus" panose="00000400000000000000" pitchFamily="2" charset="-78"/>
              </a:rPr>
              <a:t> مخاطرات </a:t>
            </a:r>
            <a:r>
              <a:rPr lang="fa-IR" sz="1800" b="1" u="sng" dirty="0" smtClean="0">
                <a:cs typeface="B Titr" panose="00000700000000000000" pitchFamily="2" charset="-78"/>
              </a:rPr>
              <a:t>پس </a:t>
            </a:r>
            <a:r>
              <a:rPr lang="fa-IR" sz="1800" b="1" u="sng" dirty="0">
                <a:cs typeface="B Titr" panose="00000700000000000000" pitchFamily="2" charset="-78"/>
              </a:rPr>
              <a:t>از وقوع </a:t>
            </a:r>
            <a:r>
              <a:rPr lang="fa-IR" sz="1800" b="1" u="sng" dirty="0" smtClean="0">
                <a:cs typeface="B Titr" panose="00000700000000000000" pitchFamily="2" charset="-78"/>
              </a:rPr>
              <a:t> نیاز به زمان</a:t>
            </a:r>
            <a:r>
              <a:rPr lang="fa-IR" sz="1800" b="1" dirty="0" smtClean="0">
                <a:cs typeface="B Titr" panose="00000700000000000000" pitchFamily="2" charset="-78"/>
              </a:rPr>
              <a:t>  </a:t>
            </a:r>
            <a:r>
              <a:rPr lang="fa-IR" sz="1800" b="1" dirty="0" smtClean="0">
                <a:cs typeface="B Lotus" panose="00000400000000000000" pitchFamily="2" charset="-78"/>
              </a:rPr>
              <a:t>دارد </a:t>
            </a:r>
            <a:r>
              <a:rPr lang="fa-IR" sz="1800" b="1" dirty="0">
                <a:cs typeface="B Lotus" panose="00000400000000000000" pitchFamily="2" charset="-78"/>
              </a:rPr>
              <a:t>:</a:t>
            </a:r>
          </a:p>
          <a:p>
            <a:pPr marL="346075" indent="0" algn="just">
              <a:buNone/>
            </a:pPr>
            <a:endParaRPr lang="fa-IR" sz="1200" b="1" dirty="0" smtClean="0">
              <a:cs typeface="B Lotus" panose="00000400000000000000" pitchFamily="2" charset="-78"/>
            </a:endParaRPr>
          </a:p>
          <a:p>
            <a:pPr marL="346075" indent="0" algn="just">
              <a:buNone/>
            </a:pPr>
            <a:r>
              <a:rPr lang="fa-IR" sz="1200" b="1" dirty="0" smtClean="0">
                <a:cs typeface="B Lotus" panose="00000400000000000000" pitchFamily="2" charset="-78"/>
              </a:rPr>
              <a:t>مخاطرات </a:t>
            </a:r>
            <a:r>
              <a:rPr lang="fa-IR" sz="1200" b="1" dirty="0" err="1">
                <a:cs typeface="B Lotus" panose="00000400000000000000" pitchFamily="2" charset="-78"/>
              </a:rPr>
              <a:t>نظير</a:t>
            </a:r>
            <a:r>
              <a:rPr lang="fa-IR" sz="1200" b="1" dirty="0">
                <a:cs typeface="B Lotus" panose="00000400000000000000" pitchFamily="2" charset="-78"/>
              </a:rPr>
              <a:t> </a:t>
            </a:r>
            <a:r>
              <a:rPr lang="fa-IR" sz="2000" b="1" dirty="0">
                <a:solidFill>
                  <a:srgbClr val="FF3300"/>
                </a:solidFill>
                <a:cs typeface="B Lotus" panose="00000400000000000000" pitchFamily="2" charset="-78"/>
              </a:rPr>
              <a:t>زلزله</a:t>
            </a:r>
            <a:r>
              <a:rPr lang="fa-IR" sz="2000" b="1" dirty="0">
                <a:cs typeface="B Lotus" panose="00000400000000000000" pitchFamily="2" charset="-78"/>
              </a:rPr>
              <a:t>، </a:t>
            </a:r>
            <a:r>
              <a:rPr lang="fa-IR" sz="2000" b="1" dirty="0" err="1">
                <a:solidFill>
                  <a:srgbClr val="FF3300"/>
                </a:solidFill>
                <a:cs typeface="B Lotus" panose="00000400000000000000" pitchFamily="2" charset="-78"/>
              </a:rPr>
              <a:t>سيل</a:t>
            </a:r>
            <a:r>
              <a:rPr lang="fa-IR" sz="2000" b="1" dirty="0">
                <a:cs typeface="B Lotus" panose="00000400000000000000" pitchFamily="2" charset="-78"/>
              </a:rPr>
              <a:t>، </a:t>
            </a:r>
            <a:r>
              <a:rPr lang="fa-IR" sz="2000" b="1" dirty="0">
                <a:solidFill>
                  <a:srgbClr val="FF3300"/>
                </a:solidFill>
                <a:cs typeface="B Lotus" panose="00000400000000000000" pitchFamily="2" charset="-78"/>
              </a:rPr>
              <a:t>رانش </a:t>
            </a:r>
            <a:r>
              <a:rPr lang="fa-IR" sz="2000" b="1" dirty="0" err="1">
                <a:solidFill>
                  <a:srgbClr val="FF3300"/>
                </a:solidFill>
                <a:cs typeface="B Lotus" panose="00000400000000000000" pitchFamily="2" charset="-78"/>
              </a:rPr>
              <a:t>زمين</a:t>
            </a:r>
            <a:r>
              <a:rPr lang="fa-IR" sz="2000" b="1" dirty="0">
                <a:solidFill>
                  <a:srgbClr val="FF3300"/>
                </a:solidFill>
                <a:cs typeface="B Lotus" panose="00000400000000000000" pitchFamily="2" charset="-78"/>
              </a:rPr>
              <a:t> </a:t>
            </a:r>
            <a:r>
              <a:rPr lang="fa-IR" sz="1200" b="1" dirty="0">
                <a:cs typeface="B Lotus" panose="00000400000000000000" pitchFamily="2" charset="-78"/>
              </a:rPr>
              <a:t>و ... </a:t>
            </a:r>
            <a:r>
              <a:rPr lang="fa-IR" sz="1200" b="1" dirty="0" err="1">
                <a:cs typeface="B Lotus" panose="00000400000000000000" pitchFamily="2" charset="-78"/>
              </a:rPr>
              <a:t>كه</a:t>
            </a:r>
            <a:r>
              <a:rPr lang="fa-IR" sz="1200" b="1" dirty="0">
                <a:cs typeface="B Lotus" panose="00000400000000000000" pitchFamily="2" charset="-78"/>
              </a:rPr>
              <a:t> </a:t>
            </a:r>
            <a:r>
              <a:rPr lang="fa-IR" sz="1200" b="1" dirty="0" err="1">
                <a:cs typeface="B Lotus" panose="00000400000000000000" pitchFamily="2" charset="-78"/>
              </a:rPr>
              <a:t>امكان</a:t>
            </a:r>
            <a:r>
              <a:rPr lang="fa-IR" sz="1200" b="1" dirty="0">
                <a:cs typeface="B Lotus" panose="00000400000000000000" pitchFamily="2" charset="-78"/>
              </a:rPr>
              <a:t> برآورد </a:t>
            </a:r>
            <a:r>
              <a:rPr lang="fa-IR" sz="1200" b="1" dirty="0" err="1">
                <a:cs typeface="B Lotus" panose="00000400000000000000" pitchFamily="2" charset="-78"/>
              </a:rPr>
              <a:t>سريع</a:t>
            </a:r>
            <a:r>
              <a:rPr lang="fa-IR" sz="1200" b="1" dirty="0">
                <a:cs typeface="B Lotus" panose="00000400000000000000" pitchFamily="2" charset="-78"/>
              </a:rPr>
              <a:t> خسارات و </a:t>
            </a:r>
            <a:r>
              <a:rPr lang="fa-IR" sz="1200" b="1" dirty="0" err="1">
                <a:cs typeface="B Lotus" panose="00000400000000000000" pitchFamily="2" charset="-78"/>
              </a:rPr>
              <a:t>آسيب</a:t>
            </a:r>
            <a:r>
              <a:rPr lang="fa-IR" sz="1200" b="1" dirty="0">
                <a:cs typeface="B Lotus" panose="00000400000000000000" pitchFamily="2" charset="-78"/>
              </a:rPr>
              <a:t> ها </a:t>
            </a:r>
            <a:r>
              <a:rPr lang="fa-IR" sz="1200" b="1" dirty="0" err="1">
                <a:cs typeface="B Lotus" panose="00000400000000000000" pitchFamily="2" charset="-78"/>
              </a:rPr>
              <a:t>نمي</a:t>
            </a:r>
            <a:r>
              <a:rPr lang="fa-IR" sz="1200" b="1" dirty="0">
                <a:cs typeface="B Lotus" panose="00000400000000000000" pitchFamily="2" charset="-78"/>
              </a:rPr>
              <a:t> باشد، </a:t>
            </a:r>
            <a:r>
              <a:rPr lang="fa-IR" sz="1200" b="1" dirty="0" err="1">
                <a:cs typeface="B Lotus" panose="00000400000000000000" pitchFamily="2" charset="-78"/>
              </a:rPr>
              <a:t>ضروري</a:t>
            </a:r>
            <a:r>
              <a:rPr lang="fa-IR" sz="1200" b="1" dirty="0">
                <a:cs typeface="B Lotus" panose="00000400000000000000" pitchFamily="2" charset="-78"/>
              </a:rPr>
              <a:t> است فرم </a:t>
            </a:r>
            <a:r>
              <a:rPr lang="en-US" sz="1200" b="1" dirty="0" err="1">
                <a:cs typeface="B Lotus" panose="00000400000000000000" pitchFamily="2" charset="-78"/>
              </a:rPr>
              <a:t>SitRep</a:t>
            </a:r>
            <a:r>
              <a:rPr lang="fa-IR" sz="1200" b="1" dirty="0">
                <a:cs typeface="B Lotus" panose="00000400000000000000" pitchFamily="2" charset="-78"/>
              </a:rPr>
              <a:t> </a:t>
            </a:r>
            <a:r>
              <a:rPr lang="fa-IR" sz="1200" b="1" dirty="0" err="1">
                <a:cs typeface="B Lotus" panose="00000400000000000000" pitchFamily="2" charset="-78"/>
              </a:rPr>
              <a:t>يا</a:t>
            </a:r>
            <a:r>
              <a:rPr lang="fa-IR" sz="1200" b="1" dirty="0">
                <a:cs typeface="B Lotus" panose="00000400000000000000" pitchFamily="2" charset="-78"/>
              </a:rPr>
              <a:t> </a:t>
            </a:r>
            <a:r>
              <a:rPr lang="en-US" sz="1200" b="1" dirty="0">
                <a:cs typeface="B Lotus" panose="00000400000000000000" pitchFamily="2" charset="-78"/>
              </a:rPr>
              <a:t>Situation Report</a:t>
            </a:r>
            <a:r>
              <a:rPr lang="fa-IR" sz="1200" b="1" dirty="0">
                <a:cs typeface="B Lotus" panose="00000400000000000000" pitchFamily="2" charset="-78"/>
              </a:rPr>
              <a:t> </a:t>
            </a:r>
            <a:r>
              <a:rPr lang="fa-IR" sz="1200" b="1" dirty="0" err="1">
                <a:cs typeface="B Lotus" panose="00000400000000000000" pitchFamily="2" charset="-78"/>
              </a:rPr>
              <a:t>كه</a:t>
            </a:r>
            <a:r>
              <a:rPr lang="fa-IR" sz="1200" b="1" dirty="0">
                <a:cs typeface="B Lotus" panose="00000400000000000000" pitchFamily="2" charset="-78"/>
              </a:rPr>
              <a:t> در واقع گزارش </a:t>
            </a:r>
            <a:r>
              <a:rPr lang="fa-IR" sz="1200" b="1" dirty="0" err="1">
                <a:cs typeface="B Lotus" panose="00000400000000000000" pitchFamily="2" charset="-78"/>
              </a:rPr>
              <a:t>تدريجي</a:t>
            </a:r>
            <a:r>
              <a:rPr lang="fa-IR" sz="1200" b="1" dirty="0">
                <a:cs typeface="B Lotus" panose="00000400000000000000" pitchFamily="2" charset="-78"/>
              </a:rPr>
              <a:t> و </a:t>
            </a:r>
            <a:r>
              <a:rPr lang="fa-IR" sz="1200" b="1" dirty="0" err="1">
                <a:cs typeface="B Lotus" panose="00000400000000000000" pitchFamily="2" charset="-78"/>
              </a:rPr>
              <a:t>فوري</a:t>
            </a:r>
            <a:r>
              <a:rPr lang="fa-IR" sz="1200" b="1" dirty="0">
                <a:cs typeface="B Lotus" panose="00000400000000000000" pitchFamily="2" charset="-78"/>
              </a:rPr>
              <a:t> مخاطرات بوده و به منظور </a:t>
            </a:r>
            <a:r>
              <a:rPr lang="fa-IR" sz="1200" b="1" dirty="0" err="1">
                <a:cs typeface="B Lotus" panose="00000400000000000000" pitchFamily="2" charset="-78"/>
              </a:rPr>
              <a:t>تعيين</a:t>
            </a:r>
            <a:r>
              <a:rPr lang="fa-IR" sz="1200" b="1" dirty="0">
                <a:cs typeface="B Lotus" panose="00000400000000000000" pitchFamily="2" charset="-78"/>
              </a:rPr>
              <a:t> </a:t>
            </a:r>
            <a:r>
              <a:rPr lang="fa-IR" sz="1200" b="1" dirty="0" err="1">
                <a:cs typeface="B Lotus" panose="00000400000000000000" pitchFamily="2" charset="-78"/>
              </a:rPr>
              <a:t>وضعيت</a:t>
            </a:r>
            <a:r>
              <a:rPr lang="fa-IR" sz="1200" b="1" dirty="0">
                <a:cs typeface="B Lotus" panose="00000400000000000000" pitchFamily="2" charset="-78"/>
              </a:rPr>
              <a:t> موجود و </a:t>
            </a:r>
            <a:r>
              <a:rPr lang="fa-IR" sz="1200" b="1" dirty="0" err="1">
                <a:cs typeface="B Lotus" panose="00000400000000000000" pitchFamily="2" charset="-78"/>
              </a:rPr>
              <a:t>پيش</a:t>
            </a:r>
            <a:r>
              <a:rPr lang="fa-IR" sz="1200" b="1" dirty="0">
                <a:cs typeface="B Lotus" panose="00000400000000000000" pitchFamily="2" charset="-78"/>
              </a:rPr>
              <a:t> </a:t>
            </a:r>
            <a:r>
              <a:rPr lang="fa-IR" sz="1200" b="1" dirty="0" err="1">
                <a:cs typeface="B Lotus" panose="00000400000000000000" pitchFamily="2" charset="-78"/>
              </a:rPr>
              <a:t>بيني</a:t>
            </a:r>
            <a:r>
              <a:rPr lang="fa-IR" sz="1200" b="1" dirty="0">
                <a:cs typeface="B Lotus" panose="00000400000000000000" pitchFamily="2" charset="-78"/>
              </a:rPr>
              <a:t> </a:t>
            </a:r>
            <a:r>
              <a:rPr lang="fa-IR" sz="1200" b="1" dirty="0" err="1">
                <a:cs typeface="B Lotus" panose="00000400000000000000" pitchFamily="2" charset="-78"/>
              </a:rPr>
              <a:t>نيازها</a:t>
            </a:r>
            <a:r>
              <a:rPr lang="fa-IR" sz="1200" b="1" dirty="0">
                <a:cs typeface="B Lotus" panose="00000400000000000000" pitchFamily="2" charset="-78"/>
              </a:rPr>
              <a:t> و مداخلات مربوطه </a:t>
            </a:r>
            <a:r>
              <a:rPr lang="fa-IR" sz="1200" b="1" dirty="0" err="1">
                <a:cs typeface="B Lotus" panose="00000400000000000000" pitchFamily="2" charset="-78"/>
              </a:rPr>
              <a:t>مي</a:t>
            </a:r>
            <a:r>
              <a:rPr lang="fa-IR" sz="1200" b="1" dirty="0">
                <a:cs typeface="B Lotus" panose="00000400000000000000" pitchFamily="2" charset="-78"/>
              </a:rPr>
              <a:t> باشد به صورت مستمر </a:t>
            </a:r>
            <a:r>
              <a:rPr lang="fa-IR" sz="1200" b="1" dirty="0" err="1">
                <a:cs typeface="B Lotus" panose="00000400000000000000" pitchFamily="2" charset="-78"/>
              </a:rPr>
              <a:t>تكميل</a:t>
            </a:r>
            <a:r>
              <a:rPr lang="fa-IR" sz="1200" b="1" dirty="0">
                <a:cs typeface="B Lotus" panose="00000400000000000000" pitchFamily="2" charset="-78"/>
              </a:rPr>
              <a:t> و به سطح بالاتر ارسال </a:t>
            </a:r>
            <a:r>
              <a:rPr lang="fa-IR" sz="1200" b="1" dirty="0" err="1">
                <a:cs typeface="B Lotus" panose="00000400000000000000" pitchFamily="2" charset="-78"/>
              </a:rPr>
              <a:t>مي</a:t>
            </a:r>
            <a:r>
              <a:rPr lang="fa-IR" sz="1200" b="1" dirty="0">
                <a:cs typeface="B Lotus" panose="00000400000000000000" pitchFamily="2" charset="-78"/>
              </a:rPr>
              <a:t> شود. در </a:t>
            </a:r>
            <a:r>
              <a:rPr lang="fa-IR" sz="1200" b="1" dirty="0" err="1">
                <a:cs typeface="B Lotus" panose="00000400000000000000" pitchFamily="2" charset="-78"/>
              </a:rPr>
              <a:t>پايان</a:t>
            </a:r>
            <a:r>
              <a:rPr lang="fa-IR" sz="1200" b="1" dirty="0">
                <a:cs typeface="B Lotus" panose="00000400000000000000" pitchFamily="2" charset="-78"/>
              </a:rPr>
              <a:t> </a:t>
            </a:r>
            <a:r>
              <a:rPr lang="fa-IR" sz="1200" b="1" dirty="0" smtClean="0">
                <a:cs typeface="B Lotus" panose="00000400000000000000" pitchFamily="2" charset="-78"/>
              </a:rPr>
              <a:t>14روز </a:t>
            </a:r>
            <a:r>
              <a:rPr lang="fa-IR" sz="1200" b="1" dirty="0" err="1">
                <a:cs typeface="B Lotus" panose="00000400000000000000" pitchFamily="2" charset="-78"/>
              </a:rPr>
              <a:t>كه</a:t>
            </a:r>
            <a:r>
              <a:rPr lang="fa-IR" sz="1200" b="1" dirty="0">
                <a:cs typeface="B Lotus" panose="00000400000000000000" pitchFamily="2" charset="-78"/>
              </a:rPr>
              <a:t> </a:t>
            </a:r>
            <a:r>
              <a:rPr lang="fa-IR" sz="1200" b="1" dirty="0" err="1">
                <a:cs typeface="B Lotus" panose="00000400000000000000" pitchFamily="2" charset="-78"/>
              </a:rPr>
              <a:t>وضعيت</a:t>
            </a:r>
            <a:r>
              <a:rPr lang="fa-IR" sz="1200" b="1" dirty="0">
                <a:cs typeface="B Lotus" panose="00000400000000000000" pitchFamily="2" charset="-78"/>
              </a:rPr>
              <a:t> </a:t>
            </a:r>
            <a:r>
              <a:rPr lang="fa-IR" sz="1200" b="1" dirty="0" err="1">
                <a:cs typeface="B Lotus" panose="00000400000000000000" pitchFamily="2" charset="-78"/>
              </a:rPr>
              <a:t>كاملا</a:t>
            </a:r>
            <a:r>
              <a:rPr lang="fa-IR" sz="1200" b="1" dirty="0">
                <a:cs typeface="B Lotus" panose="00000400000000000000" pitchFamily="2" charset="-78"/>
              </a:rPr>
              <a:t> مشخص شده و آمار </a:t>
            </a:r>
            <a:r>
              <a:rPr lang="fa-IR" sz="1200" b="1" dirty="0" err="1">
                <a:cs typeface="B Lotus" panose="00000400000000000000" pitchFamily="2" charset="-78"/>
              </a:rPr>
              <a:t>آسيب</a:t>
            </a:r>
            <a:r>
              <a:rPr lang="fa-IR" sz="1200" b="1" dirty="0">
                <a:cs typeface="B Lotus" panose="00000400000000000000" pitchFamily="2" charset="-78"/>
              </a:rPr>
              <a:t> ها و </a:t>
            </a:r>
            <a:r>
              <a:rPr lang="fa-IR" sz="1200" b="1" dirty="0" err="1">
                <a:cs typeface="B Lotus" panose="00000400000000000000" pitchFamily="2" charset="-78"/>
              </a:rPr>
              <a:t>نيازها</a:t>
            </a:r>
            <a:r>
              <a:rPr lang="fa-IR" sz="1200" b="1" dirty="0">
                <a:cs typeface="B Lotus" panose="00000400000000000000" pitchFamily="2" charset="-78"/>
              </a:rPr>
              <a:t> </a:t>
            </a:r>
            <a:r>
              <a:rPr lang="fa-IR" sz="1200" b="1" dirty="0" err="1">
                <a:cs typeface="B Lotus" panose="00000400000000000000" pitchFamily="2" charset="-78"/>
              </a:rPr>
              <a:t>نهايي</a:t>
            </a:r>
            <a:r>
              <a:rPr lang="fa-IR" sz="1200" b="1" dirty="0">
                <a:cs typeface="B Lotus" panose="00000400000000000000" pitchFamily="2" charset="-78"/>
              </a:rPr>
              <a:t> خواهند شد.</a:t>
            </a:r>
            <a:endParaRPr lang="en-US" sz="1200" b="1" dirty="0">
              <a:cs typeface="B Lotus" panose="00000400000000000000" pitchFamily="2" charset="-78"/>
            </a:endParaRPr>
          </a:p>
          <a:p>
            <a:pPr algn="just"/>
            <a:endParaRPr lang="fa-IR" sz="1800" b="1" dirty="0">
              <a:cs typeface="B Lotus" panose="00000400000000000000" pitchFamily="2" charset="-78"/>
            </a:endParaRPr>
          </a:p>
        </p:txBody>
      </p:sp>
    </p:spTree>
    <p:extLst>
      <p:ext uri="{BB962C8B-B14F-4D97-AF65-F5344CB8AC3E}">
        <p14:creationId xmlns:p14="http://schemas.microsoft.com/office/powerpoint/2010/main" val="32523604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1752600" y="1219200"/>
            <a:ext cx="6477000" cy="3200401"/>
          </a:xfrm>
        </p:spPr>
        <p:txBody>
          <a:bodyPr>
            <a:normAutofit lnSpcReduction="10000"/>
          </a:bodyPr>
          <a:lstStyle/>
          <a:p>
            <a:pPr algn="ctr" rtl="1">
              <a:lnSpc>
                <a:spcPct val="200000"/>
              </a:lnSpc>
              <a:buNone/>
            </a:pPr>
            <a:r>
              <a:rPr lang="ar-SA" dirty="0" smtClean="0">
                <a:solidFill>
                  <a:srgbClr val="C00000"/>
                </a:solidFill>
                <a:cs typeface="B Titr" panose="00000700000000000000" pitchFamily="2" charset="-78"/>
              </a:rPr>
              <a:t>نظام مراقبت وقوع و پیامدهای بلایا </a:t>
            </a:r>
            <a:endParaRPr lang="en-US" dirty="0" smtClean="0">
              <a:solidFill>
                <a:srgbClr val="C00000"/>
              </a:solidFill>
              <a:cs typeface="B Titr" panose="00000700000000000000" pitchFamily="2" charset="-78"/>
            </a:endParaRPr>
          </a:p>
          <a:p>
            <a:pPr algn="ctr" rtl="1">
              <a:lnSpc>
                <a:spcPct val="200000"/>
              </a:lnSpc>
              <a:buNone/>
            </a:pPr>
            <a:r>
              <a:rPr lang="ar-SA" dirty="0" smtClean="0">
                <a:solidFill>
                  <a:srgbClr val="C00000"/>
                </a:solidFill>
                <a:cs typeface="B Titr" panose="00000700000000000000" pitchFamily="2" charset="-78"/>
              </a:rPr>
              <a:t>(</a:t>
            </a:r>
            <a:r>
              <a:rPr lang="en-US" dirty="0" smtClean="0">
                <a:cs typeface="B Titr" panose="00000700000000000000" pitchFamily="2" charset="-78"/>
              </a:rPr>
              <a:t>DSS</a:t>
            </a:r>
            <a:r>
              <a:rPr lang="ar-SA" dirty="0" smtClean="0">
                <a:solidFill>
                  <a:srgbClr val="C00000"/>
                </a:solidFill>
                <a:cs typeface="B Titr" panose="00000700000000000000" pitchFamily="2" charset="-78"/>
              </a:rPr>
              <a:t>)</a:t>
            </a:r>
            <a:endParaRPr lang="fa-IR" dirty="0" smtClean="0">
              <a:solidFill>
                <a:srgbClr val="C00000"/>
              </a:solidFill>
              <a:cs typeface="B Titr" panose="00000700000000000000" pitchFamily="2" charset="-78"/>
            </a:endParaRPr>
          </a:p>
          <a:p>
            <a:pPr algn="ctr" rtl="1">
              <a:lnSpc>
                <a:spcPct val="200000"/>
              </a:lnSpc>
              <a:buNone/>
            </a:pPr>
            <a:r>
              <a:rPr lang="en-US" u="sng" dirty="0" smtClean="0">
                <a:cs typeface="B Titr" panose="00000700000000000000" pitchFamily="2" charset="-78"/>
              </a:rPr>
              <a:t>D</a:t>
            </a:r>
            <a:r>
              <a:rPr lang="en-US" dirty="0" smtClean="0">
                <a:solidFill>
                  <a:srgbClr val="C00000"/>
                </a:solidFill>
                <a:cs typeface="B Titr" panose="00000700000000000000" pitchFamily="2" charset="-78"/>
              </a:rPr>
              <a:t>isaster </a:t>
            </a:r>
            <a:r>
              <a:rPr lang="en-US" u="sng" dirty="0" smtClean="0">
                <a:cs typeface="B Titr" panose="00000700000000000000" pitchFamily="2" charset="-78"/>
              </a:rPr>
              <a:t>S</a:t>
            </a:r>
            <a:r>
              <a:rPr lang="en-US" dirty="0" smtClean="0">
                <a:solidFill>
                  <a:srgbClr val="C00000"/>
                </a:solidFill>
                <a:cs typeface="B Titr" panose="00000700000000000000" pitchFamily="2" charset="-78"/>
              </a:rPr>
              <a:t>urveillance </a:t>
            </a:r>
            <a:r>
              <a:rPr lang="en-US" u="sng" dirty="0" smtClean="0">
                <a:cs typeface="B Titr" panose="00000700000000000000" pitchFamily="2" charset="-78"/>
              </a:rPr>
              <a:t>S</a:t>
            </a:r>
            <a:r>
              <a:rPr lang="en-US" dirty="0" smtClean="0">
                <a:solidFill>
                  <a:srgbClr val="C00000"/>
                </a:solidFill>
                <a:cs typeface="B Titr" panose="00000700000000000000" pitchFamily="2" charset="-78"/>
              </a:rPr>
              <a:t>ystem</a:t>
            </a:r>
            <a:r>
              <a:rPr lang="en-US" dirty="0" smtClean="0">
                <a:cs typeface="B Titr" panose="00000700000000000000" pitchFamily="2" charset="-78"/>
              </a:rPr>
              <a:t> </a:t>
            </a:r>
          </a:p>
          <a:p>
            <a:pPr algn="ctr" rtl="1">
              <a:lnSpc>
                <a:spcPct val="200000"/>
              </a:lnSpc>
              <a:buNone/>
            </a:pPr>
            <a:endParaRPr lang="en-US" dirty="0" smtClean="0">
              <a:solidFill>
                <a:srgbClr val="C00000"/>
              </a:solidFill>
              <a:cs typeface="B Titr" panose="00000700000000000000" pitchFamily="2" charset="-78"/>
            </a:endParaRPr>
          </a:p>
          <a:p>
            <a:pPr algn="ctr">
              <a:lnSpc>
                <a:spcPct val="200000"/>
              </a:lnSpc>
              <a:buNone/>
            </a:pPr>
            <a:endParaRPr lang="en-US" dirty="0">
              <a:solidFill>
                <a:srgbClr val="C00000"/>
              </a:solidFill>
              <a:cs typeface="B Titr" panose="00000700000000000000" pitchFamily="2" charset="-78"/>
            </a:endParaRPr>
          </a:p>
        </p:txBody>
      </p:sp>
    </p:spTree>
    <p:extLst>
      <p:ext uri="{BB962C8B-B14F-4D97-AF65-F5344CB8AC3E}">
        <p14:creationId xmlns:p14="http://schemas.microsoft.com/office/powerpoint/2010/main" val="35790725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52400"/>
            <a:ext cx="7543800" cy="609600"/>
          </a:xfrm>
        </p:spPr>
        <p:txBody>
          <a:bodyPr>
            <a:normAutofit fontScale="90000"/>
          </a:bodyPr>
          <a:lstStyle/>
          <a:p>
            <a:r>
              <a:rPr lang="fa-IR" dirty="0" smtClean="0">
                <a:solidFill>
                  <a:srgbClr val="FF3300"/>
                </a:solidFill>
                <a:cs typeface="B Titr" panose="00000700000000000000" pitchFamily="2" charset="-78"/>
              </a:rPr>
              <a:t>تذکرات مهم</a:t>
            </a:r>
            <a:endParaRPr lang="en-US" dirty="0">
              <a:solidFill>
                <a:srgbClr val="FF3300"/>
              </a:solidFill>
              <a:cs typeface="B Titr" panose="00000700000000000000" pitchFamily="2" charset="-78"/>
            </a:endParaRPr>
          </a:p>
        </p:txBody>
      </p:sp>
      <p:sp>
        <p:nvSpPr>
          <p:cNvPr id="3" name="Content Placeholder 2"/>
          <p:cNvSpPr>
            <a:spLocks noGrp="1"/>
          </p:cNvSpPr>
          <p:nvPr>
            <p:ph idx="1"/>
          </p:nvPr>
        </p:nvSpPr>
        <p:spPr>
          <a:xfrm>
            <a:off x="1201554" y="1143000"/>
            <a:ext cx="7543800" cy="4525963"/>
          </a:xfrm>
        </p:spPr>
        <p:txBody>
          <a:bodyPr>
            <a:normAutofit/>
          </a:bodyPr>
          <a:lstStyle/>
          <a:p>
            <a:pPr marL="0" indent="0" algn="just">
              <a:buNone/>
            </a:pPr>
            <a:r>
              <a:rPr lang="fa-IR" sz="1800" b="1" dirty="0" smtClean="0">
                <a:cs typeface="B Lotus" panose="00000400000000000000" pitchFamily="2" charset="-78"/>
              </a:rPr>
              <a:t>گزارش </a:t>
            </a:r>
            <a:r>
              <a:rPr lang="fa-IR" b="1" dirty="0">
                <a:solidFill>
                  <a:srgbClr val="FF3300"/>
                </a:solidFill>
                <a:cs typeface="B Lotus" panose="00000400000000000000" pitchFamily="2" charset="-78"/>
              </a:rPr>
              <a:t>"صفر" </a:t>
            </a:r>
            <a:r>
              <a:rPr lang="fa-IR" sz="1800" b="1" dirty="0">
                <a:cs typeface="B Lotus" panose="00000400000000000000" pitchFamily="2" charset="-78"/>
              </a:rPr>
              <a:t>در دو صورت </a:t>
            </a:r>
            <a:r>
              <a:rPr lang="fa-IR" sz="1800" b="1" dirty="0" err="1">
                <a:cs typeface="B Lotus" panose="00000400000000000000" pitchFamily="2" charset="-78"/>
              </a:rPr>
              <a:t>زير</a:t>
            </a:r>
            <a:r>
              <a:rPr lang="fa-IR" sz="1800" b="1" dirty="0">
                <a:cs typeface="B Lotus" panose="00000400000000000000" pitchFamily="2" charset="-78"/>
              </a:rPr>
              <a:t> </a:t>
            </a:r>
            <a:r>
              <a:rPr lang="fa-IR" sz="1800" b="1" dirty="0" err="1">
                <a:cs typeface="B Lotus" panose="00000400000000000000" pitchFamily="2" charset="-78"/>
              </a:rPr>
              <a:t>الزامی</a:t>
            </a:r>
            <a:r>
              <a:rPr lang="fa-IR" sz="1800" b="1" dirty="0">
                <a:cs typeface="B Lotus" panose="00000400000000000000" pitchFamily="2" charset="-78"/>
              </a:rPr>
              <a:t> است: </a:t>
            </a:r>
            <a:endParaRPr lang="fa-IR" sz="1800" b="1" dirty="0" smtClean="0">
              <a:cs typeface="B Lotus" panose="00000400000000000000" pitchFamily="2" charset="-78"/>
            </a:endParaRPr>
          </a:p>
          <a:p>
            <a:pPr marL="0" indent="0" algn="just">
              <a:buNone/>
            </a:pPr>
            <a:endParaRPr lang="fa-IR" sz="1100" b="1" dirty="0" smtClean="0">
              <a:cs typeface="B Lotus" panose="00000400000000000000" pitchFamily="2" charset="-78"/>
            </a:endParaRPr>
          </a:p>
          <a:p>
            <a:pPr marL="0" lvl="0" indent="0" algn="just">
              <a:buNone/>
            </a:pPr>
            <a:r>
              <a:rPr lang="fa-IR" sz="1800" b="1" dirty="0">
                <a:cs typeface="B Yagut" panose="00000400000000000000" pitchFamily="2" charset="-78"/>
              </a:rPr>
              <a:t>1- چنانچه مخاطره ای اتفاق افتاده </a:t>
            </a:r>
            <a:r>
              <a:rPr lang="fa-IR" sz="1800" b="1" dirty="0" err="1">
                <a:cs typeface="B Yagut" panose="00000400000000000000" pitchFamily="2" charset="-78"/>
              </a:rPr>
              <a:t>ولي</a:t>
            </a:r>
            <a:r>
              <a:rPr lang="fa-IR" sz="1800" b="1" dirty="0">
                <a:cs typeface="B Yagut" panose="00000400000000000000" pitchFamily="2" charset="-78"/>
              </a:rPr>
              <a:t> منجر به هیچ آسیب یا خسارتی در منطقه تحت پوشش یا مراکز بهداشتی نشده باشد. </a:t>
            </a:r>
          </a:p>
          <a:p>
            <a:pPr marL="0" lvl="0" indent="0">
              <a:buNone/>
            </a:pPr>
            <a:endParaRPr lang="fa-IR" sz="1200" b="1" dirty="0" smtClean="0">
              <a:cs typeface="B Lotus" panose="00000400000000000000" pitchFamily="2" charset="-78"/>
            </a:endParaRPr>
          </a:p>
          <a:p>
            <a:pPr marL="0" lvl="0" indent="0">
              <a:buNone/>
            </a:pPr>
            <a:r>
              <a:rPr lang="fa-IR" sz="1200" b="1" dirty="0" smtClean="0">
                <a:cs typeface="B Lotus" panose="00000400000000000000" pitchFamily="2" charset="-78"/>
              </a:rPr>
              <a:t>هدف </a:t>
            </a:r>
            <a:r>
              <a:rPr lang="fa-IR" sz="1200" b="1" dirty="0">
                <a:cs typeface="B Lotus" panose="00000400000000000000" pitchFamily="2" charset="-78"/>
              </a:rPr>
              <a:t>از این کار دو مورد زیر است:</a:t>
            </a:r>
            <a:endParaRPr lang="en-US" sz="1200" b="1" dirty="0">
              <a:cs typeface="B Lotus" panose="00000400000000000000" pitchFamily="2" charset="-78"/>
            </a:endParaRPr>
          </a:p>
          <a:p>
            <a:pPr marL="857250" lvl="0" indent="-174625"/>
            <a:r>
              <a:rPr lang="fa-IR" sz="1200" b="1" dirty="0">
                <a:cs typeface="B Lotus" panose="00000400000000000000" pitchFamily="2" charset="-78"/>
              </a:rPr>
              <a:t>افزایش حساسیت به وقوع مخاطرات. زیرا ممکن است مخاطره بعدی منجر به آسیب شود.</a:t>
            </a:r>
            <a:endParaRPr lang="en-US" sz="1200" b="1" dirty="0">
              <a:cs typeface="B Lotus" panose="00000400000000000000" pitchFamily="2" charset="-78"/>
            </a:endParaRPr>
          </a:p>
          <a:p>
            <a:pPr marL="857250" lvl="0" indent="-174625"/>
            <a:r>
              <a:rPr lang="fa-IR" sz="1200" b="1" dirty="0">
                <a:cs typeface="B Lotus" panose="00000400000000000000" pitchFamily="2" charset="-78"/>
              </a:rPr>
              <a:t>جمع آوری اطلاعات مخرج کسر شاخص نسبت </a:t>
            </a:r>
            <a:r>
              <a:rPr lang="fa-IR" sz="1200" b="1" dirty="0" err="1">
                <a:cs typeface="B Lotus" panose="00000400000000000000" pitchFamily="2" charset="-78"/>
              </a:rPr>
              <a:t>مخاطراتی</a:t>
            </a:r>
            <a:r>
              <a:rPr lang="fa-IR" sz="1200" b="1" dirty="0">
                <a:cs typeface="B Lotus" panose="00000400000000000000" pitchFamily="2" charset="-78"/>
              </a:rPr>
              <a:t> که منجر به آسیب شده </a:t>
            </a:r>
            <a:r>
              <a:rPr lang="fa-IR" sz="1200" b="1" dirty="0" err="1">
                <a:cs typeface="B Lotus" panose="00000400000000000000" pitchFamily="2" charset="-78"/>
              </a:rPr>
              <a:t>اند</a:t>
            </a:r>
            <a:r>
              <a:rPr lang="fa-IR" sz="1200" b="1" dirty="0">
                <a:cs typeface="B Lotus" panose="00000400000000000000" pitchFamily="2" charset="-78"/>
              </a:rPr>
              <a:t> به کل مخاطرات. </a:t>
            </a:r>
            <a:endParaRPr lang="en-US" sz="1200" b="1" dirty="0">
              <a:cs typeface="B Lotus" panose="00000400000000000000" pitchFamily="2" charset="-78"/>
            </a:endParaRPr>
          </a:p>
          <a:p>
            <a:pPr marL="346075" indent="0" algn="just">
              <a:buNone/>
            </a:pPr>
            <a:endParaRPr lang="fa-IR" sz="1100" b="1" dirty="0" smtClean="0">
              <a:cs typeface="B Lotus" panose="00000400000000000000" pitchFamily="2" charset="-78"/>
            </a:endParaRPr>
          </a:p>
          <a:p>
            <a:pPr marL="0" indent="0" algn="just">
              <a:buNone/>
            </a:pPr>
            <a:r>
              <a:rPr lang="fa-IR" sz="1800" b="1" dirty="0" smtClean="0">
                <a:cs typeface="B Yagut" panose="00000400000000000000" pitchFamily="2" charset="-78"/>
              </a:rPr>
              <a:t>2- </a:t>
            </a:r>
            <a:r>
              <a:rPr lang="fa-IR" sz="1800" b="1" dirty="0" err="1">
                <a:cs typeface="B Yagut" panose="00000400000000000000" pitchFamily="2" charset="-78"/>
              </a:rPr>
              <a:t>هيچ</a:t>
            </a:r>
            <a:r>
              <a:rPr lang="fa-IR" sz="1800" b="1" dirty="0">
                <a:cs typeface="B Yagut" panose="00000400000000000000" pitchFamily="2" charset="-78"/>
              </a:rPr>
              <a:t> مخاطره </a:t>
            </a:r>
            <a:r>
              <a:rPr lang="fa-IR" sz="1800" b="1" dirty="0" err="1">
                <a:cs typeface="B Yagut" panose="00000400000000000000" pitchFamily="2" charset="-78"/>
              </a:rPr>
              <a:t>اي</a:t>
            </a:r>
            <a:r>
              <a:rPr lang="fa-IR" sz="1800" b="1" dirty="0">
                <a:cs typeface="B Yagut" panose="00000400000000000000" pitchFamily="2" charset="-78"/>
              </a:rPr>
              <a:t> در فصل گذشته اتفاق </a:t>
            </a:r>
            <a:r>
              <a:rPr lang="fa-IR" sz="1800" b="1" dirty="0" err="1">
                <a:cs typeface="B Yagut" panose="00000400000000000000" pitchFamily="2" charset="-78"/>
              </a:rPr>
              <a:t>نيفتاده</a:t>
            </a:r>
            <a:r>
              <a:rPr lang="fa-IR" sz="1800" b="1" dirty="0">
                <a:cs typeface="B Yagut" panose="00000400000000000000" pitchFamily="2" charset="-78"/>
              </a:rPr>
              <a:t> باشد. </a:t>
            </a:r>
            <a:endParaRPr lang="fa-IR" sz="1800" b="1" dirty="0" smtClean="0">
              <a:cs typeface="B Yagut" panose="00000400000000000000" pitchFamily="2" charset="-78"/>
            </a:endParaRPr>
          </a:p>
          <a:p>
            <a:pPr marL="0" indent="0" algn="just">
              <a:buNone/>
            </a:pPr>
            <a:endParaRPr lang="fa-IR" sz="1200" b="1" dirty="0" smtClean="0">
              <a:cs typeface="B Lotus" panose="00000400000000000000" pitchFamily="2" charset="-78"/>
            </a:endParaRPr>
          </a:p>
          <a:p>
            <a:pPr marL="0" indent="0" algn="just">
              <a:buNone/>
            </a:pPr>
            <a:r>
              <a:rPr lang="fa-IR" sz="1200" b="1" dirty="0" smtClean="0">
                <a:cs typeface="B Lotus" panose="00000400000000000000" pitchFamily="2" charset="-78"/>
              </a:rPr>
              <a:t>هدف </a:t>
            </a:r>
            <a:r>
              <a:rPr lang="fa-IR" sz="1200" b="1" dirty="0">
                <a:cs typeface="B Lotus" panose="00000400000000000000" pitchFamily="2" charset="-78"/>
              </a:rPr>
              <a:t>از </a:t>
            </a:r>
            <a:r>
              <a:rPr lang="fa-IR" sz="1200" b="1" dirty="0" err="1">
                <a:cs typeface="B Lotus" panose="00000400000000000000" pitchFamily="2" charset="-78"/>
              </a:rPr>
              <a:t>اين</a:t>
            </a:r>
            <a:r>
              <a:rPr lang="fa-IR" sz="1200" b="1" dirty="0">
                <a:cs typeface="B Lotus" panose="00000400000000000000" pitchFamily="2" charset="-78"/>
              </a:rPr>
              <a:t> </a:t>
            </a:r>
            <a:r>
              <a:rPr lang="fa-IR" sz="1200" b="1" dirty="0" err="1">
                <a:cs typeface="B Lotus" panose="00000400000000000000" pitchFamily="2" charset="-78"/>
              </a:rPr>
              <a:t>كار</a:t>
            </a:r>
            <a:r>
              <a:rPr lang="fa-IR" sz="1200" b="1" dirty="0">
                <a:cs typeface="B Lotus" panose="00000400000000000000" pitchFamily="2" charset="-78"/>
              </a:rPr>
              <a:t> </a:t>
            </a:r>
            <a:r>
              <a:rPr lang="fa-IR" sz="1200" b="1" dirty="0" err="1">
                <a:cs typeface="B Lotus" panose="00000400000000000000" pitchFamily="2" charset="-78"/>
              </a:rPr>
              <a:t>اين</a:t>
            </a:r>
            <a:r>
              <a:rPr lang="fa-IR" sz="1200" b="1" dirty="0">
                <a:cs typeface="B Lotus" panose="00000400000000000000" pitchFamily="2" charset="-78"/>
              </a:rPr>
              <a:t> است: </a:t>
            </a:r>
            <a:endParaRPr lang="fa-IR" sz="1200" b="1" dirty="0" smtClean="0">
              <a:cs typeface="B Lotus" panose="00000400000000000000" pitchFamily="2" charset="-78"/>
            </a:endParaRPr>
          </a:p>
          <a:p>
            <a:pPr marL="857250" indent="-174625"/>
            <a:r>
              <a:rPr lang="fa-IR" sz="1200" b="1" dirty="0" err="1" smtClean="0">
                <a:cs typeface="B Lotus" panose="00000400000000000000" pitchFamily="2" charset="-78"/>
              </a:rPr>
              <a:t>كارشناس</a:t>
            </a:r>
            <a:r>
              <a:rPr lang="fa-IR" sz="1200" b="1" dirty="0" smtClean="0">
                <a:cs typeface="B Lotus" panose="00000400000000000000" pitchFamily="2" charset="-78"/>
              </a:rPr>
              <a:t> </a:t>
            </a:r>
            <a:r>
              <a:rPr lang="fa-IR" sz="1200" b="1" dirty="0" err="1">
                <a:cs typeface="B Lotus" panose="00000400000000000000" pitchFamily="2" charset="-78"/>
              </a:rPr>
              <a:t>مديريت</a:t>
            </a:r>
            <a:r>
              <a:rPr lang="fa-IR" sz="1200" b="1" dirty="0">
                <a:cs typeface="B Lotus" panose="00000400000000000000" pitchFamily="2" charset="-78"/>
              </a:rPr>
              <a:t> خطر </a:t>
            </a:r>
            <a:r>
              <a:rPr lang="fa-IR" sz="1200" b="1" dirty="0" err="1">
                <a:cs typeface="B Lotus" panose="00000400000000000000" pitchFamily="2" charset="-78"/>
              </a:rPr>
              <a:t>بلايا</a:t>
            </a:r>
            <a:r>
              <a:rPr lang="fa-IR" sz="1200" b="1" dirty="0">
                <a:cs typeface="B Lotus" panose="00000400000000000000" pitchFamily="2" charset="-78"/>
              </a:rPr>
              <a:t> در سطح بالاتر از عدم وقوع مخاطره در فصل گذشته </a:t>
            </a:r>
            <a:r>
              <a:rPr lang="fa-IR" sz="1200" b="1" dirty="0" err="1">
                <a:cs typeface="B Lotus" panose="00000400000000000000" pitchFamily="2" charset="-78"/>
              </a:rPr>
              <a:t>اطمينان</a:t>
            </a:r>
            <a:r>
              <a:rPr lang="fa-IR" sz="1200" b="1" dirty="0">
                <a:cs typeface="B Lotus" panose="00000400000000000000" pitchFamily="2" charset="-78"/>
              </a:rPr>
              <a:t> حاصل </a:t>
            </a:r>
            <a:r>
              <a:rPr lang="fa-IR" sz="1200" b="1" dirty="0" err="1">
                <a:cs typeface="B Lotus" panose="00000400000000000000" pitchFamily="2" charset="-78"/>
              </a:rPr>
              <a:t>نمايد</a:t>
            </a:r>
            <a:r>
              <a:rPr lang="fa-IR" sz="1200" b="1" dirty="0">
                <a:cs typeface="B Lotus" panose="00000400000000000000" pitchFamily="2" charset="-78"/>
              </a:rPr>
              <a:t>.</a:t>
            </a:r>
          </a:p>
          <a:p>
            <a:pPr marL="857250" indent="-174625"/>
            <a:r>
              <a:rPr lang="fa-IR" sz="1200" b="1" dirty="0">
                <a:cs typeface="B Lotus" panose="00000400000000000000" pitchFamily="2" charset="-78"/>
              </a:rPr>
              <a:t>پایش برنامه در هر سطح، توسط سطح بالاتر بر اساس فرم پایش </a:t>
            </a:r>
            <a:r>
              <a:rPr lang="fa-IR" sz="1200" b="1" dirty="0" smtClean="0">
                <a:cs typeface="B Lotus" panose="00000400000000000000" pitchFamily="2" charset="-78"/>
              </a:rPr>
              <a:t>به صورت </a:t>
            </a:r>
            <a:r>
              <a:rPr lang="fa-IR" sz="1200" b="1" dirty="0">
                <a:cs typeface="B Lotus" panose="00000400000000000000" pitchFamily="2" charset="-78"/>
              </a:rPr>
              <a:t>فصلی انجام می گیرد.</a:t>
            </a:r>
          </a:p>
          <a:p>
            <a:pPr algn="just"/>
            <a:endParaRPr lang="fa-IR" sz="1800" b="1" dirty="0">
              <a:cs typeface="B Lotus" panose="00000400000000000000" pitchFamily="2" charset="-78"/>
            </a:endParaRPr>
          </a:p>
        </p:txBody>
      </p:sp>
    </p:spTree>
    <p:extLst>
      <p:ext uri="{BB962C8B-B14F-4D97-AF65-F5344CB8AC3E}">
        <p14:creationId xmlns:p14="http://schemas.microsoft.com/office/powerpoint/2010/main" val="10951906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356360" y="304800"/>
            <a:ext cx="7498080" cy="1143000"/>
          </a:xfrm>
        </p:spPr>
        <p:txBody>
          <a:bodyPr>
            <a:normAutofit/>
          </a:bodyPr>
          <a:lstStyle/>
          <a:p>
            <a:pPr algn="ctr"/>
            <a:r>
              <a:rPr lang="fa-IR" sz="3000" b="1" dirty="0" smtClean="0">
                <a:solidFill>
                  <a:srgbClr val="C00000"/>
                </a:solidFill>
                <a:effectLst/>
                <a:cs typeface="B Titr" panose="00000700000000000000" pitchFamily="2" charset="-78"/>
              </a:rPr>
              <a:t>دستورالعمل برنامه </a:t>
            </a:r>
            <a:r>
              <a:rPr lang="ar-SA" sz="3000" b="1" dirty="0" smtClean="0">
                <a:solidFill>
                  <a:srgbClr val="C00000"/>
                </a:solidFill>
                <a:effectLst/>
                <a:cs typeface="B Titr" panose="00000700000000000000" pitchFamily="2" charset="-78"/>
              </a:rPr>
              <a:t>نظام مراقبت وقوع و پیامدهای بلایا</a:t>
            </a:r>
            <a:endParaRPr lang="en-US" sz="3000" dirty="0">
              <a:solidFill>
                <a:srgbClr val="C00000"/>
              </a:solidFill>
              <a:effectLst/>
              <a:cs typeface="B Titr" panose="00000700000000000000" pitchFamily="2" charset="-78"/>
            </a:endParaRPr>
          </a:p>
        </p:txBody>
      </p:sp>
      <p:sp>
        <p:nvSpPr>
          <p:cNvPr id="7" name="Content Placeholder 6"/>
          <p:cNvSpPr>
            <a:spLocks noGrp="1"/>
          </p:cNvSpPr>
          <p:nvPr>
            <p:ph idx="1"/>
          </p:nvPr>
        </p:nvSpPr>
        <p:spPr>
          <a:xfrm>
            <a:off x="1143000" y="1447800"/>
            <a:ext cx="7924800" cy="4953000"/>
          </a:xfrm>
        </p:spPr>
        <p:txBody>
          <a:bodyPr>
            <a:noAutofit/>
          </a:bodyPr>
          <a:lstStyle/>
          <a:p>
            <a:pPr lvl="0" algn="just" rtl="1">
              <a:lnSpc>
                <a:spcPct val="170000"/>
              </a:lnSpc>
            </a:pPr>
            <a:r>
              <a:rPr lang="ar-SA" sz="2000" b="1" dirty="0" smtClean="0">
                <a:solidFill>
                  <a:schemeClr val="tx1"/>
                </a:solidFill>
                <a:cs typeface="B Yagut" panose="00000400000000000000" pitchFamily="2" charset="-78"/>
              </a:rPr>
              <a:t>این برنامه بر اساس راهنمای آن، به طور مستمر اجرا می گردد و فرم مربوطه به ازای وقوع هر مخاطره در منطقه تحت پوشش مرکز تکمیل شده و به سطح بالاتر گزارش می شود. </a:t>
            </a:r>
            <a:endParaRPr lang="en-US" sz="2000" b="1" dirty="0" smtClean="0">
              <a:solidFill>
                <a:schemeClr val="tx1"/>
              </a:solidFill>
              <a:cs typeface="B Yagut" panose="00000400000000000000" pitchFamily="2" charset="-78"/>
            </a:endParaRPr>
          </a:p>
          <a:p>
            <a:pPr lvl="0" algn="just" rtl="1">
              <a:lnSpc>
                <a:spcPct val="170000"/>
              </a:lnSpc>
            </a:pPr>
            <a:r>
              <a:rPr lang="ar-SA" sz="2000" b="1" dirty="0" smtClean="0">
                <a:solidFill>
                  <a:schemeClr val="tx1"/>
                </a:solidFill>
                <a:cs typeface="B Yagut" panose="00000400000000000000" pitchFamily="2" charset="-78"/>
              </a:rPr>
              <a:t>هدف این برنامه، تعیین میزان و روند آسیب بلایا به جامعه و تسهیلات بهداشتی در ابعاد خسارات جانی، عملکردی، سازه ای و غیرسازه ای است. </a:t>
            </a:r>
            <a:endParaRPr lang="en-US" sz="2000" b="1" dirty="0" smtClean="0">
              <a:solidFill>
                <a:schemeClr val="tx1"/>
              </a:solidFill>
              <a:cs typeface="B Yagut" panose="00000400000000000000" pitchFamily="2" charset="-78"/>
            </a:endParaRPr>
          </a:p>
          <a:p>
            <a:pPr algn="just" rtl="1">
              <a:lnSpc>
                <a:spcPct val="170000"/>
              </a:lnSpc>
            </a:pPr>
            <a:r>
              <a:rPr lang="ar-SA" sz="2000" b="1" dirty="0" smtClean="0">
                <a:solidFill>
                  <a:schemeClr val="tx1"/>
                </a:solidFill>
                <a:cs typeface="B Yagut" panose="00000400000000000000" pitchFamily="2" charset="-78"/>
              </a:rPr>
              <a:t>پایش، نظارت و پاسخگویی به سوالات، بعهده مرکز سطح بالاتر است</a:t>
            </a:r>
            <a:r>
              <a:rPr lang="fa-IR" sz="2000" b="1" dirty="0" smtClean="0">
                <a:solidFill>
                  <a:schemeClr val="tx1"/>
                </a:solidFill>
                <a:cs typeface="B Yagut" panose="00000400000000000000" pitchFamily="2" charset="-78"/>
              </a:rPr>
              <a:t>.</a:t>
            </a:r>
          </a:p>
          <a:p>
            <a:pPr algn="just">
              <a:lnSpc>
                <a:spcPct val="170000"/>
              </a:lnSpc>
            </a:pPr>
            <a:r>
              <a:rPr lang="fa-IR" sz="2000" dirty="0">
                <a:cs typeface="B Koodak" pitchFamily="2" charset="-78"/>
              </a:rPr>
              <a:t>پس از وقوع هر مخاطره، مسئول مدیریت خطر بلایای مرکز فرم مربوطه را طی دو هفته بعد از وقوع تکمیل می کند. تکمیل اجزای فرم با بر اساس منابع اطلاعات ذکر شده در جدول زیر انجام می گیرد</a:t>
            </a:r>
            <a:r>
              <a:rPr lang="fa-IR" sz="2000" dirty="0" smtClean="0">
                <a:cs typeface="B Koodak" pitchFamily="2" charset="-78"/>
              </a:rPr>
              <a:t>.</a:t>
            </a:r>
            <a:endParaRPr lang="en-US" sz="2000" dirty="0">
              <a:cs typeface="B Koodak" pitchFamily="2" charset="-78"/>
            </a:endParaRPr>
          </a:p>
          <a:p>
            <a:pPr algn="just" rtl="1">
              <a:lnSpc>
                <a:spcPct val="170000"/>
              </a:lnSpc>
            </a:pPr>
            <a:endParaRPr lang="en-US" sz="2000" b="1" dirty="0">
              <a:solidFill>
                <a:schemeClr val="tx1"/>
              </a:solidFill>
              <a:cs typeface="B Yagut" panose="00000400000000000000" pitchFamily="2" charset="-78"/>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85750" y="0"/>
            <a:ext cx="8572500" cy="6858000"/>
          </a:xfrm>
          <a:prstGeom prst="rect">
            <a:avLst/>
          </a:prstGeom>
        </p:spPr>
      </p:pic>
      <p:sp>
        <p:nvSpPr>
          <p:cNvPr id="5" name="Right Arrow 4"/>
          <p:cNvSpPr/>
          <p:nvPr/>
        </p:nvSpPr>
        <p:spPr bwMode="auto">
          <a:xfrm>
            <a:off x="5105400" y="4572000"/>
            <a:ext cx="2819400" cy="6096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1" u="none" strike="noStrike" cap="none" normalizeH="0" baseline="0" smtClean="0">
              <a:ln>
                <a:noFill/>
              </a:ln>
              <a:solidFill>
                <a:schemeClr val="tx1"/>
              </a:solidFill>
              <a:effectLst/>
              <a:latin typeface="Arial" pitchFamily="34" charset="0"/>
              <a:ea typeface="华文细黑"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85750" y="0"/>
            <a:ext cx="8572500" cy="6858000"/>
          </a:xfrm>
          <a:prstGeom prst="rect">
            <a:avLst/>
          </a:prstGeom>
        </p:spPr>
      </p:pic>
    </p:spTree>
    <p:extLst>
      <p:ext uri="{BB962C8B-B14F-4D97-AF65-F5344CB8AC3E}">
        <p14:creationId xmlns:p14="http://schemas.microsoft.com/office/powerpoint/2010/main" val="1577893097"/>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85750" y="0"/>
            <a:ext cx="8572500" cy="6858000"/>
          </a:xfrm>
          <a:prstGeom prst="rect">
            <a:avLst/>
          </a:prstGeom>
        </p:spPr>
      </p:pic>
      <p:sp>
        <p:nvSpPr>
          <p:cNvPr id="5" name="Right Arrow 4"/>
          <p:cNvSpPr/>
          <p:nvPr/>
        </p:nvSpPr>
        <p:spPr bwMode="auto">
          <a:xfrm rot="17683385">
            <a:off x="6300248" y="2786105"/>
            <a:ext cx="1296358" cy="3048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1" u="none" strike="noStrike" cap="none" normalizeH="0" baseline="0" smtClean="0">
              <a:ln>
                <a:noFill/>
              </a:ln>
              <a:solidFill>
                <a:schemeClr val="tx1"/>
              </a:solidFill>
              <a:effectLst/>
              <a:latin typeface="Arial" pitchFamily="34" charset="0"/>
              <a:ea typeface="华文细黑"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Arrow 4"/>
          <p:cNvSpPr/>
          <p:nvPr/>
        </p:nvSpPr>
        <p:spPr bwMode="auto">
          <a:xfrm rot="17683385">
            <a:off x="6858000" y="3123007"/>
            <a:ext cx="533400" cy="3048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1" u="none" strike="noStrike" cap="none" normalizeH="0" baseline="0" smtClean="0">
              <a:ln>
                <a:noFill/>
              </a:ln>
              <a:solidFill>
                <a:schemeClr val="tx1"/>
              </a:solidFill>
              <a:effectLst/>
              <a:latin typeface="Arial" pitchFamily="34" charset="0"/>
              <a:ea typeface="华文细黑" pitchFamily="2" charset="-122"/>
            </a:endParaRPr>
          </a:p>
        </p:txBody>
      </p:sp>
      <p:pic>
        <p:nvPicPr>
          <p:cNvPr id="4" name="Picture 3"/>
          <p:cNvPicPr>
            <a:picLocks noChangeAspect="1"/>
          </p:cNvPicPr>
          <p:nvPr/>
        </p:nvPicPr>
        <p:blipFill>
          <a:blip r:embed="rId2"/>
          <a:stretch>
            <a:fillRect/>
          </a:stretch>
        </p:blipFill>
        <p:spPr>
          <a:xfrm>
            <a:off x="285750" y="0"/>
            <a:ext cx="8572500" cy="6858000"/>
          </a:xfrm>
          <a:prstGeom prst="rect">
            <a:avLst/>
          </a:prstGeom>
        </p:spPr>
      </p:pic>
    </p:spTree>
    <p:extLst>
      <p:ext uri="{BB962C8B-B14F-4D97-AF65-F5344CB8AC3E}">
        <p14:creationId xmlns:p14="http://schemas.microsoft.com/office/powerpoint/2010/main" val="32868446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p:cNvPicPr>
            <a:picLocks noGrp="1" noChangeAspect="1" noChangeArrowheads="1"/>
          </p:cNvPicPr>
          <p:nvPr>
            <p:ph idx="1"/>
          </p:nvPr>
        </p:nvPicPr>
        <p:blipFill>
          <a:blip r:embed="rId2" cstate="print"/>
          <a:srcRect/>
          <a:stretch>
            <a:fillRect/>
          </a:stretch>
        </p:blipFill>
        <p:spPr bwMode="auto">
          <a:xfrm>
            <a:off x="29028" y="-104192"/>
            <a:ext cx="9080500" cy="6810375"/>
          </a:xfrm>
          <a:prstGeom prst="rect">
            <a:avLst/>
          </a:prstGeom>
          <a:noFill/>
          <a:ln w="9525">
            <a:noFill/>
            <a:miter lim="800000"/>
            <a:headEnd/>
            <a:tailEnd/>
          </a:ln>
        </p:spPr>
      </p:pic>
      <p:sp>
        <p:nvSpPr>
          <p:cNvPr id="5" name="Up Arrow 4"/>
          <p:cNvSpPr/>
          <p:nvPr/>
        </p:nvSpPr>
        <p:spPr bwMode="auto">
          <a:xfrm rot="2062044">
            <a:off x="7405944" y="2040229"/>
            <a:ext cx="272910" cy="685800"/>
          </a:xfrm>
          <a:prstGeom prst="up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1" u="none" strike="noStrike" cap="none" normalizeH="0" baseline="0" smtClean="0">
              <a:ln>
                <a:noFill/>
              </a:ln>
              <a:solidFill>
                <a:schemeClr val="tx1"/>
              </a:solidFill>
              <a:effectLst/>
              <a:latin typeface="Arial" pitchFamily="34" charset="0"/>
              <a:ea typeface="华文细黑"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cstate="print"/>
          <a:srcRect/>
          <a:stretch>
            <a:fillRect/>
          </a:stretch>
        </p:blipFill>
        <p:spPr bwMode="auto">
          <a:xfrm>
            <a:off x="76200" y="76200"/>
            <a:ext cx="9042400" cy="6781800"/>
          </a:xfrm>
          <a:prstGeom prst="rect">
            <a:avLst/>
          </a:prstGeom>
          <a:noFill/>
          <a:ln w="9525">
            <a:noFill/>
            <a:miter lim="800000"/>
            <a:headEnd/>
            <a:tailEnd/>
          </a:ln>
        </p:spPr>
      </p:pic>
      <p:sp>
        <p:nvSpPr>
          <p:cNvPr id="5" name="Right Arrow 4"/>
          <p:cNvSpPr/>
          <p:nvPr/>
        </p:nvSpPr>
        <p:spPr bwMode="auto">
          <a:xfrm rot="17989424">
            <a:off x="5989772" y="2729618"/>
            <a:ext cx="685800" cy="328128"/>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1" u="none" strike="noStrike" cap="none" normalizeH="0" baseline="0" smtClean="0">
              <a:ln>
                <a:noFill/>
              </a:ln>
              <a:solidFill>
                <a:schemeClr val="tx1"/>
              </a:solidFill>
              <a:effectLst/>
              <a:latin typeface="Arial" pitchFamily="34" charset="0"/>
              <a:ea typeface="华文细黑"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286000"/>
            <a:ext cx="7543800" cy="1143000"/>
          </a:xfrm>
        </p:spPr>
        <p:txBody>
          <a:bodyPr/>
          <a:lstStyle/>
          <a:p>
            <a:r>
              <a:rPr lang="fa-IR" dirty="0" smtClean="0">
                <a:solidFill>
                  <a:srgbClr val="C00000"/>
                </a:solidFill>
              </a:rPr>
              <a:t>از توجه شما سپاسگزارم</a:t>
            </a:r>
            <a:endParaRPr lang="en-US" dirty="0">
              <a:solidFill>
                <a:srgbClr val="C0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2800" dirty="0" smtClean="0">
                <a:solidFill>
                  <a:srgbClr val="FF0000"/>
                </a:solidFill>
                <a:cs typeface="B Titr" panose="00000700000000000000" pitchFamily="2" charset="-78"/>
              </a:rPr>
              <a:t>تدوین برنامه های پاسخ به بلایا و فوریت ها</a:t>
            </a:r>
            <a:endParaRPr lang="en-US" sz="2800" dirty="0">
              <a:solidFill>
                <a:srgbClr val="FF0000"/>
              </a:solidFill>
              <a:cs typeface="B Titr" panose="00000700000000000000" pitchFamily="2" charset="-78"/>
            </a:endParaRPr>
          </a:p>
        </p:txBody>
      </p:sp>
      <p:pic>
        <p:nvPicPr>
          <p:cNvPr id="4" name="Picture 3"/>
          <p:cNvPicPr>
            <a:picLocks noChangeAspect="1"/>
          </p:cNvPicPr>
          <p:nvPr/>
        </p:nvPicPr>
        <p:blipFill rotWithShape="1">
          <a:blip r:embed="rId2"/>
          <a:srcRect l="18000" t="21267" r="19778" b="7778"/>
          <a:stretch/>
        </p:blipFill>
        <p:spPr>
          <a:xfrm>
            <a:off x="1828800" y="1676400"/>
            <a:ext cx="6324600" cy="4648200"/>
          </a:xfrm>
          <a:prstGeom prst="rect">
            <a:avLst/>
          </a:prstGeom>
        </p:spPr>
      </p:pic>
    </p:spTree>
    <p:extLst>
      <p:ext uri="{BB962C8B-B14F-4D97-AF65-F5344CB8AC3E}">
        <p14:creationId xmlns:p14="http://schemas.microsoft.com/office/powerpoint/2010/main" val="30883632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9" name="کارکردهای اختصاصی"/>
          <p:cNvGrpSpPr/>
          <p:nvPr/>
        </p:nvGrpSpPr>
        <p:grpSpPr>
          <a:xfrm>
            <a:off x="4453941" y="3226152"/>
            <a:ext cx="4660099" cy="3555648"/>
            <a:chOff x="4453941" y="3226152"/>
            <a:chExt cx="4660099" cy="3555648"/>
          </a:xfrm>
        </p:grpSpPr>
        <p:sp>
          <p:nvSpPr>
            <p:cNvPr id="204" name="Freeform 203"/>
            <p:cNvSpPr/>
            <p:nvPr/>
          </p:nvSpPr>
          <p:spPr>
            <a:xfrm>
              <a:off x="4712462" y="4375407"/>
              <a:ext cx="1436365" cy="634476"/>
            </a:xfrm>
            <a:custGeom>
              <a:avLst/>
              <a:gdLst>
                <a:gd name="connsiteX0" fmla="*/ 0 w 1789709"/>
                <a:gd name="connsiteY0" fmla="*/ 89485 h 894854"/>
                <a:gd name="connsiteX1" fmla="*/ 89485 w 1789709"/>
                <a:gd name="connsiteY1" fmla="*/ 0 h 894854"/>
                <a:gd name="connsiteX2" fmla="*/ 1700224 w 1789709"/>
                <a:gd name="connsiteY2" fmla="*/ 0 h 894854"/>
                <a:gd name="connsiteX3" fmla="*/ 1789709 w 1789709"/>
                <a:gd name="connsiteY3" fmla="*/ 89485 h 894854"/>
                <a:gd name="connsiteX4" fmla="*/ 1789709 w 1789709"/>
                <a:gd name="connsiteY4" fmla="*/ 805369 h 894854"/>
                <a:gd name="connsiteX5" fmla="*/ 1700224 w 1789709"/>
                <a:gd name="connsiteY5" fmla="*/ 894854 h 894854"/>
                <a:gd name="connsiteX6" fmla="*/ 89485 w 1789709"/>
                <a:gd name="connsiteY6" fmla="*/ 894854 h 894854"/>
                <a:gd name="connsiteX7" fmla="*/ 0 w 1789709"/>
                <a:gd name="connsiteY7" fmla="*/ 805369 h 894854"/>
                <a:gd name="connsiteX8" fmla="*/ 0 w 1789709"/>
                <a:gd name="connsiteY8" fmla="*/ 89485 h 894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89709" h="894854">
                  <a:moveTo>
                    <a:pt x="0" y="89485"/>
                  </a:moveTo>
                  <a:cubicBezTo>
                    <a:pt x="0" y="40064"/>
                    <a:pt x="40064" y="0"/>
                    <a:pt x="89485" y="0"/>
                  </a:cubicBezTo>
                  <a:lnTo>
                    <a:pt x="1700224" y="0"/>
                  </a:lnTo>
                  <a:cubicBezTo>
                    <a:pt x="1749645" y="0"/>
                    <a:pt x="1789709" y="40064"/>
                    <a:pt x="1789709" y="89485"/>
                  </a:cubicBezTo>
                  <a:lnTo>
                    <a:pt x="1789709" y="805369"/>
                  </a:lnTo>
                  <a:cubicBezTo>
                    <a:pt x="1789709" y="854790"/>
                    <a:pt x="1749645" y="894854"/>
                    <a:pt x="1700224" y="894854"/>
                  </a:cubicBezTo>
                  <a:lnTo>
                    <a:pt x="89485" y="894854"/>
                  </a:lnTo>
                  <a:cubicBezTo>
                    <a:pt x="40064" y="894854"/>
                    <a:pt x="0" y="854790"/>
                    <a:pt x="0" y="805369"/>
                  </a:cubicBezTo>
                  <a:lnTo>
                    <a:pt x="0" y="89485"/>
                  </a:lnTo>
                  <a:close/>
                </a:path>
              </a:pathLst>
            </a:custGeom>
          </p:spPr>
          <p:style>
            <a:lnRef idx="1">
              <a:schemeClr val="accent5"/>
            </a:lnRef>
            <a:fillRef idx="2">
              <a:schemeClr val="accent5"/>
            </a:fillRef>
            <a:effectRef idx="1">
              <a:schemeClr val="accent5"/>
            </a:effectRef>
            <a:fontRef idx="minor">
              <a:schemeClr val="dk1"/>
            </a:fontRef>
          </p:style>
          <p:txBody>
            <a:bodyPr spcFirstLastPara="0" vert="horz" wrap="square" lIns="35099" tIns="35099" rIns="35099" bIns="35099" numCol="1" spcCol="1270" anchor="ctr" anchorCtr="0">
              <a:noAutofit/>
            </a:bodyPr>
            <a:lstStyle/>
            <a:p>
              <a:pPr lvl="0" algn="ctr" defTabSz="622300" rtl="1">
                <a:lnSpc>
                  <a:spcPct val="150000"/>
                </a:lnSpc>
                <a:spcBef>
                  <a:spcPct val="0"/>
                </a:spcBef>
                <a:spcAft>
                  <a:spcPct val="35000"/>
                </a:spcAft>
              </a:pPr>
              <a:r>
                <a:rPr lang="fa-IR" sz="1400" b="1" kern="1200" dirty="0" smtClean="0">
                  <a:solidFill>
                    <a:schemeClr val="tx1"/>
                  </a:solidFill>
                  <a:latin typeface="Times New Roman" pitchFamily="18" charset="0"/>
                  <a:cs typeface="B Mitra" pitchFamily="2" charset="-78"/>
                </a:rPr>
                <a:t>عملیات اورژانس پیش بیمارستانی</a:t>
              </a:r>
              <a:r>
                <a:rPr lang="fa-IR" sz="1400" b="1" kern="1200" dirty="0" smtClean="0">
                  <a:solidFill>
                    <a:schemeClr val="tx1"/>
                  </a:solidFill>
                  <a:latin typeface="Times New Roman" pitchFamily="18" charset="0"/>
                  <a:cs typeface="Times New Roman" pitchFamily="18" charset="0"/>
                </a:rPr>
                <a:t>( </a:t>
              </a:r>
              <a:r>
                <a:rPr lang="en-US" sz="1600" b="1" kern="1200" dirty="0" smtClean="0">
                  <a:solidFill>
                    <a:srgbClr val="FF0000"/>
                  </a:solidFill>
                  <a:latin typeface="Times New Roman" pitchFamily="18" charset="0"/>
                  <a:cs typeface="Times New Roman" pitchFamily="18" charset="0"/>
                </a:rPr>
                <a:t>S1</a:t>
              </a:r>
              <a:r>
                <a:rPr lang="fa-IR" sz="1400" b="1" kern="1200" dirty="0" smtClean="0">
                  <a:solidFill>
                    <a:schemeClr val="tx1"/>
                  </a:solidFill>
                  <a:latin typeface="Times New Roman" pitchFamily="18" charset="0"/>
                  <a:cs typeface="Times New Roman" pitchFamily="18" charset="0"/>
                </a:rPr>
                <a:t>)</a:t>
              </a:r>
              <a:endParaRPr lang="en-US" sz="1400" b="1" kern="1200" dirty="0">
                <a:solidFill>
                  <a:schemeClr val="tx1"/>
                </a:solidFill>
                <a:latin typeface="Times New Roman" pitchFamily="18" charset="0"/>
                <a:cs typeface="Times New Roman" pitchFamily="18" charset="0"/>
              </a:endParaRPr>
            </a:p>
          </p:txBody>
        </p:sp>
        <p:sp>
          <p:nvSpPr>
            <p:cNvPr id="205" name="Freeform 204"/>
            <p:cNvSpPr/>
            <p:nvPr/>
          </p:nvSpPr>
          <p:spPr>
            <a:xfrm>
              <a:off x="4731190" y="5089851"/>
              <a:ext cx="1411114" cy="627380"/>
            </a:xfrm>
            <a:custGeom>
              <a:avLst/>
              <a:gdLst>
                <a:gd name="connsiteX0" fmla="*/ 0 w 1789709"/>
                <a:gd name="connsiteY0" fmla="*/ 89485 h 894854"/>
                <a:gd name="connsiteX1" fmla="*/ 89485 w 1789709"/>
                <a:gd name="connsiteY1" fmla="*/ 0 h 894854"/>
                <a:gd name="connsiteX2" fmla="*/ 1700224 w 1789709"/>
                <a:gd name="connsiteY2" fmla="*/ 0 h 894854"/>
                <a:gd name="connsiteX3" fmla="*/ 1789709 w 1789709"/>
                <a:gd name="connsiteY3" fmla="*/ 89485 h 894854"/>
                <a:gd name="connsiteX4" fmla="*/ 1789709 w 1789709"/>
                <a:gd name="connsiteY4" fmla="*/ 805369 h 894854"/>
                <a:gd name="connsiteX5" fmla="*/ 1700224 w 1789709"/>
                <a:gd name="connsiteY5" fmla="*/ 894854 h 894854"/>
                <a:gd name="connsiteX6" fmla="*/ 89485 w 1789709"/>
                <a:gd name="connsiteY6" fmla="*/ 894854 h 894854"/>
                <a:gd name="connsiteX7" fmla="*/ 0 w 1789709"/>
                <a:gd name="connsiteY7" fmla="*/ 805369 h 894854"/>
                <a:gd name="connsiteX8" fmla="*/ 0 w 1789709"/>
                <a:gd name="connsiteY8" fmla="*/ 89485 h 894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89709" h="894854">
                  <a:moveTo>
                    <a:pt x="0" y="89485"/>
                  </a:moveTo>
                  <a:cubicBezTo>
                    <a:pt x="0" y="40064"/>
                    <a:pt x="40064" y="0"/>
                    <a:pt x="89485" y="0"/>
                  </a:cubicBezTo>
                  <a:lnTo>
                    <a:pt x="1700224" y="0"/>
                  </a:lnTo>
                  <a:cubicBezTo>
                    <a:pt x="1749645" y="0"/>
                    <a:pt x="1789709" y="40064"/>
                    <a:pt x="1789709" y="89485"/>
                  </a:cubicBezTo>
                  <a:lnTo>
                    <a:pt x="1789709" y="805369"/>
                  </a:lnTo>
                  <a:cubicBezTo>
                    <a:pt x="1789709" y="854790"/>
                    <a:pt x="1749645" y="894854"/>
                    <a:pt x="1700224" y="894854"/>
                  </a:cubicBezTo>
                  <a:lnTo>
                    <a:pt x="89485" y="894854"/>
                  </a:lnTo>
                  <a:cubicBezTo>
                    <a:pt x="40064" y="894854"/>
                    <a:pt x="0" y="854790"/>
                    <a:pt x="0" y="805369"/>
                  </a:cubicBezTo>
                  <a:lnTo>
                    <a:pt x="0" y="89485"/>
                  </a:lnTo>
                  <a:close/>
                </a:path>
              </a:pathLst>
            </a:custGeom>
          </p:spPr>
          <p:style>
            <a:lnRef idx="1">
              <a:schemeClr val="accent5"/>
            </a:lnRef>
            <a:fillRef idx="2">
              <a:schemeClr val="accent5"/>
            </a:fillRef>
            <a:effectRef idx="1">
              <a:schemeClr val="accent5"/>
            </a:effectRef>
            <a:fontRef idx="minor">
              <a:schemeClr val="dk1"/>
            </a:fontRef>
          </p:style>
          <p:txBody>
            <a:bodyPr spcFirstLastPara="0" vert="horz" wrap="square" lIns="35099" tIns="35099" rIns="35099" bIns="35099" numCol="1" spcCol="1270" anchor="ctr" anchorCtr="0">
              <a:noAutofit/>
            </a:bodyPr>
            <a:lstStyle/>
            <a:p>
              <a:pPr lvl="0" algn="ctr" defTabSz="622300" rtl="1">
                <a:lnSpc>
                  <a:spcPct val="150000"/>
                </a:lnSpc>
                <a:spcBef>
                  <a:spcPct val="0"/>
                </a:spcBef>
                <a:spcAft>
                  <a:spcPct val="35000"/>
                </a:spcAft>
              </a:pPr>
              <a:r>
                <a:rPr lang="fa-IR" sz="1400" b="1" kern="1200" dirty="0" smtClean="0">
                  <a:solidFill>
                    <a:schemeClr val="tx1"/>
                  </a:solidFill>
                  <a:latin typeface="Times New Roman" pitchFamily="18" charset="0"/>
                  <a:cs typeface="B Mitra" pitchFamily="2" charset="-78"/>
                </a:rPr>
                <a:t>عملیات پاسخ بیمارستانی</a:t>
              </a:r>
              <a:r>
                <a:rPr lang="fa-IR" sz="1400" b="1" kern="1200" dirty="0" smtClean="0">
                  <a:solidFill>
                    <a:schemeClr val="tx1"/>
                  </a:solidFill>
                  <a:latin typeface="Times New Roman" pitchFamily="18" charset="0"/>
                  <a:cs typeface="Times New Roman" pitchFamily="18" charset="0"/>
                </a:rPr>
                <a:t>(</a:t>
              </a:r>
              <a:r>
                <a:rPr lang="en-US" sz="1600" b="1" kern="1200" dirty="0" smtClean="0">
                  <a:solidFill>
                    <a:srgbClr val="FF0000"/>
                  </a:solidFill>
                  <a:latin typeface="Times New Roman" pitchFamily="18" charset="0"/>
                  <a:cs typeface="Times New Roman" pitchFamily="18" charset="0"/>
                </a:rPr>
                <a:t>S2</a:t>
              </a:r>
              <a:r>
                <a:rPr lang="fa-IR" sz="1400" b="1" kern="1200" dirty="0" smtClean="0">
                  <a:solidFill>
                    <a:schemeClr val="tx1"/>
                  </a:solidFill>
                  <a:latin typeface="Times New Roman" pitchFamily="18" charset="0"/>
                  <a:cs typeface="Times New Roman" pitchFamily="18" charset="0"/>
                </a:rPr>
                <a:t>)</a:t>
              </a:r>
              <a:endParaRPr lang="en-US" sz="1400" b="1" kern="1200" dirty="0">
                <a:solidFill>
                  <a:schemeClr val="tx1"/>
                </a:solidFill>
                <a:latin typeface="Times New Roman" pitchFamily="18" charset="0"/>
                <a:cs typeface="Times New Roman" pitchFamily="18" charset="0"/>
              </a:endParaRPr>
            </a:p>
          </p:txBody>
        </p:sp>
        <p:sp>
          <p:nvSpPr>
            <p:cNvPr id="206" name="Freeform 205"/>
            <p:cNvSpPr/>
            <p:nvPr/>
          </p:nvSpPr>
          <p:spPr>
            <a:xfrm>
              <a:off x="4697003" y="5801626"/>
              <a:ext cx="1447849" cy="446774"/>
            </a:xfrm>
            <a:custGeom>
              <a:avLst/>
              <a:gdLst>
                <a:gd name="connsiteX0" fmla="*/ 0 w 1789709"/>
                <a:gd name="connsiteY0" fmla="*/ 89485 h 894854"/>
                <a:gd name="connsiteX1" fmla="*/ 89485 w 1789709"/>
                <a:gd name="connsiteY1" fmla="*/ 0 h 894854"/>
                <a:gd name="connsiteX2" fmla="*/ 1700224 w 1789709"/>
                <a:gd name="connsiteY2" fmla="*/ 0 h 894854"/>
                <a:gd name="connsiteX3" fmla="*/ 1789709 w 1789709"/>
                <a:gd name="connsiteY3" fmla="*/ 89485 h 894854"/>
                <a:gd name="connsiteX4" fmla="*/ 1789709 w 1789709"/>
                <a:gd name="connsiteY4" fmla="*/ 805369 h 894854"/>
                <a:gd name="connsiteX5" fmla="*/ 1700224 w 1789709"/>
                <a:gd name="connsiteY5" fmla="*/ 894854 h 894854"/>
                <a:gd name="connsiteX6" fmla="*/ 89485 w 1789709"/>
                <a:gd name="connsiteY6" fmla="*/ 894854 h 894854"/>
                <a:gd name="connsiteX7" fmla="*/ 0 w 1789709"/>
                <a:gd name="connsiteY7" fmla="*/ 805369 h 894854"/>
                <a:gd name="connsiteX8" fmla="*/ 0 w 1789709"/>
                <a:gd name="connsiteY8" fmla="*/ 89485 h 894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89709" h="894854">
                  <a:moveTo>
                    <a:pt x="0" y="89485"/>
                  </a:moveTo>
                  <a:cubicBezTo>
                    <a:pt x="0" y="40064"/>
                    <a:pt x="40064" y="0"/>
                    <a:pt x="89485" y="0"/>
                  </a:cubicBezTo>
                  <a:lnTo>
                    <a:pt x="1700224" y="0"/>
                  </a:lnTo>
                  <a:cubicBezTo>
                    <a:pt x="1749645" y="0"/>
                    <a:pt x="1789709" y="40064"/>
                    <a:pt x="1789709" y="89485"/>
                  </a:cubicBezTo>
                  <a:lnTo>
                    <a:pt x="1789709" y="805369"/>
                  </a:lnTo>
                  <a:cubicBezTo>
                    <a:pt x="1789709" y="854790"/>
                    <a:pt x="1749645" y="894854"/>
                    <a:pt x="1700224" y="894854"/>
                  </a:cubicBezTo>
                  <a:lnTo>
                    <a:pt x="89485" y="894854"/>
                  </a:lnTo>
                  <a:cubicBezTo>
                    <a:pt x="40064" y="894854"/>
                    <a:pt x="0" y="854790"/>
                    <a:pt x="0" y="805369"/>
                  </a:cubicBezTo>
                  <a:lnTo>
                    <a:pt x="0" y="89485"/>
                  </a:lnTo>
                  <a:close/>
                </a:path>
              </a:pathLst>
            </a:custGeom>
          </p:spPr>
          <p:style>
            <a:lnRef idx="1">
              <a:schemeClr val="accent5"/>
            </a:lnRef>
            <a:fillRef idx="2">
              <a:schemeClr val="accent5"/>
            </a:fillRef>
            <a:effectRef idx="1">
              <a:schemeClr val="accent5"/>
            </a:effectRef>
            <a:fontRef idx="minor">
              <a:schemeClr val="dk1"/>
            </a:fontRef>
          </p:style>
          <p:txBody>
            <a:bodyPr spcFirstLastPara="0" vert="horz" wrap="square" lIns="35099" tIns="35099" rIns="35099" bIns="35099" numCol="1" spcCol="1270" anchor="ctr" anchorCtr="0">
              <a:noAutofit/>
            </a:bodyPr>
            <a:lstStyle/>
            <a:p>
              <a:pPr lvl="0" algn="ctr" defTabSz="622300" rtl="1">
                <a:lnSpc>
                  <a:spcPct val="150000"/>
                </a:lnSpc>
                <a:spcBef>
                  <a:spcPct val="0"/>
                </a:spcBef>
                <a:spcAft>
                  <a:spcPct val="35000"/>
                </a:spcAft>
              </a:pPr>
              <a:r>
                <a:rPr lang="fa-IR" sz="1400" b="1" kern="1200" dirty="0" smtClean="0">
                  <a:solidFill>
                    <a:schemeClr val="tx1"/>
                  </a:solidFill>
                  <a:cs typeface="B Mitra" pitchFamily="2" charset="-78"/>
                </a:rPr>
                <a:t>عملیات پاسخ بهداشت</a:t>
              </a:r>
              <a:endParaRPr lang="en-US" sz="1400" b="1" kern="1200" dirty="0">
                <a:solidFill>
                  <a:schemeClr val="tx1"/>
                </a:solidFill>
                <a:cs typeface="B Mitra" pitchFamily="2" charset="-78"/>
              </a:endParaRPr>
            </a:p>
          </p:txBody>
        </p:sp>
        <p:sp>
          <p:nvSpPr>
            <p:cNvPr id="207" name="Freeform 206"/>
            <p:cNvSpPr/>
            <p:nvPr/>
          </p:nvSpPr>
          <p:spPr>
            <a:xfrm>
              <a:off x="6940044" y="5671472"/>
              <a:ext cx="2165125" cy="312658"/>
            </a:xfrm>
            <a:custGeom>
              <a:avLst/>
              <a:gdLst>
                <a:gd name="connsiteX0" fmla="*/ 0 w 2423069"/>
                <a:gd name="connsiteY0" fmla="*/ 43548 h 435478"/>
                <a:gd name="connsiteX1" fmla="*/ 43548 w 2423069"/>
                <a:gd name="connsiteY1" fmla="*/ 0 h 435478"/>
                <a:gd name="connsiteX2" fmla="*/ 2379521 w 2423069"/>
                <a:gd name="connsiteY2" fmla="*/ 0 h 435478"/>
                <a:gd name="connsiteX3" fmla="*/ 2423069 w 2423069"/>
                <a:gd name="connsiteY3" fmla="*/ 43548 h 435478"/>
                <a:gd name="connsiteX4" fmla="*/ 2423069 w 2423069"/>
                <a:gd name="connsiteY4" fmla="*/ 391930 h 435478"/>
                <a:gd name="connsiteX5" fmla="*/ 2379521 w 2423069"/>
                <a:gd name="connsiteY5" fmla="*/ 435478 h 435478"/>
                <a:gd name="connsiteX6" fmla="*/ 43548 w 2423069"/>
                <a:gd name="connsiteY6" fmla="*/ 435478 h 435478"/>
                <a:gd name="connsiteX7" fmla="*/ 0 w 2423069"/>
                <a:gd name="connsiteY7" fmla="*/ 391930 h 435478"/>
                <a:gd name="connsiteX8" fmla="*/ 0 w 2423069"/>
                <a:gd name="connsiteY8" fmla="*/ 43548 h 435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3069" h="435478">
                  <a:moveTo>
                    <a:pt x="0" y="43548"/>
                  </a:moveTo>
                  <a:cubicBezTo>
                    <a:pt x="0" y="19497"/>
                    <a:pt x="19497" y="0"/>
                    <a:pt x="43548" y="0"/>
                  </a:cubicBezTo>
                  <a:lnTo>
                    <a:pt x="2379521" y="0"/>
                  </a:lnTo>
                  <a:cubicBezTo>
                    <a:pt x="2403572" y="0"/>
                    <a:pt x="2423069" y="19497"/>
                    <a:pt x="2423069" y="43548"/>
                  </a:cubicBezTo>
                  <a:lnTo>
                    <a:pt x="2423069" y="391930"/>
                  </a:lnTo>
                  <a:cubicBezTo>
                    <a:pt x="2423069" y="415981"/>
                    <a:pt x="2403572" y="435478"/>
                    <a:pt x="2379521" y="435478"/>
                  </a:cubicBezTo>
                  <a:lnTo>
                    <a:pt x="43548" y="435478"/>
                  </a:lnTo>
                  <a:cubicBezTo>
                    <a:pt x="19497" y="435478"/>
                    <a:pt x="0" y="415981"/>
                    <a:pt x="0" y="391930"/>
                  </a:cubicBezTo>
                  <a:lnTo>
                    <a:pt x="0" y="43548"/>
                  </a:lnTo>
                  <a:close/>
                </a:path>
              </a:pathLst>
            </a:custGeom>
          </p:spPr>
          <p:style>
            <a:lnRef idx="1">
              <a:schemeClr val="accent6"/>
            </a:lnRef>
            <a:fillRef idx="2">
              <a:schemeClr val="accent6"/>
            </a:fillRef>
            <a:effectRef idx="1">
              <a:schemeClr val="accent6"/>
            </a:effectRef>
            <a:fontRef idx="minor">
              <a:schemeClr val="dk1"/>
            </a:fontRef>
          </p:style>
          <p:txBody>
            <a:bodyPr spcFirstLastPara="0" vert="horz" wrap="square" lIns="21645" tIns="21645" rIns="21645" bIns="21645" numCol="1" spcCol="1270" anchor="ctr" anchorCtr="0">
              <a:noAutofit/>
            </a:bodyPr>
            <a:lstStyle/>
            <a:p>
              <a:pPr lvl="0" algn="ctr" defTabSz="622300" rtl="1">
                <a:lnSpc>
                  <a:spcPct val="90000"/>
                </a:lnSpc>
                <a:spcBef>
                  <a:spcPct val="0"/>
                </a:spcBef>
                <a:spcAft>
                  <a:spcPct val="35000"/>
                </a:spcAft>
              </a:pPr>
              <a:r>
                <a:rPr lang="fa-IR" sz="1400" b="1" kern="1200" dirty="0" smtClean="0">
                  <a:cs typeface="B Mitra" pitchFamily="2" charset="-78"/>
                </a:rPr>
                <a:t>آموزش سلامت </a:t>
              </a:r>
              <a:r>
                <a:rPr lang="fa-IR" sz="1400" b="1" kern="1200" dirty="0" smtClean="0">
                  <a:latin typeface="Times New Roman" pitchFamily="18" charset="0"/>
                  <a:cs typeface="Times New Roman" pitchFamily="18" charset="0"/>
                </a:rPr>
                <a:t>(</a:t>
              </a:r>
              <a:r>
                <a:rPr lang="en-US" sz="1400" b="1" kern="1200" dirty="0" smtClean="0">
                  <a:latin typeface="Times New Roman" pitchFamily="18" charset="0"/>
                  <a:cs typeface="Times New Roman" pitchFamily="18" charset="0"/>
                </a:rPr>
                <a:t>S9</a:t>
              </a:r>
              <a:r>
                <a:rPr lang="fa-IR" sz="1400" b="1" kern="1200" dirty="0" smtClean="0">
                  <a:latin typeface="Times New Roman" pitchFamily="18" charset="0"/>
                  <a:cs typeface="Times New Roman" pitchFamily="18" charset="0"/>
                </a:rPr>
                <a:t>)</a:t>
              </a:r>
              <a:endParaRPr lang="en-US" sz="1400" b="1" kern="1200" dirty="0">
                <a:cs typeface="B Mitra" pitchFamily="2" charset="-78"/>
              </a:endParaRPr>
            </a:p>
          </p:txBody>
        </p:sp>
        <p:sp>
          <p:nvSpPr>
            <p:cNvPr id="208" name="Freeform 207"/>
            <p:cNvSpPr/>
            <p:nvPr/>
          </p:nvSpPr>
          <p:spPr>
            <a:xfrm>
              <a:off x="6940043" y="6037009"/>
              <a:ext cx="2165125" cy="328601"/>
            </a:xfrm>
            <a:custGeom>
              <a:avLst/>
              <a:gdLst>
                <a:gd name="connsiteX0" fmla="*/ 0 w 2423069"/>
                <a:gd name="connsiteY0" fmla="*/ 43548 h 435478"/>
                <a:gd name="connsiteX1" fmla="*/ 43548 w 2423069"/>
                <a:gd name="connsiteY1" fmla="*/ 0 h 435478"/>
                <a:gd name="connsiteX2" fmla="*/ 2379521 w 2423069"/>
                <a:gd name="connsiteY2" fmla="*/ 0 h 435478"/>
                <a:gd name="connsiteX3" fmla="*/ 2423069 w 2423069"/>
                <a:gd name="connsiteY3" fmla="*/ 43548 h 435478"/>
                <a:gd name="connsiteX4" fmla="*/ 2423069 w 2423069"/>
                <a:gd name="connsiteY4" fmla="*/ 391930 h 435478"/>
                <a:gd name="connsiteX5" fmla="*/ 2379521 w 2423069"/>
                <a:gd name="connsiteY5" fmla="*/ 435478 h 435478"/>
                <a:gd name="connsiteX6" fmla="*/ 43548 w 2423069"/>
                <a:gd name="connsiteY6" fmla="*/ 435478 h 435478"/>
                <a:gd name="connsiteX7" fmla="*/ 0 w 2423069"/>
                <a:gd name="connsiteY7" fmla="*/ 391930 h 435478"/>
                <a:gd name="connsiteX8" fmla="*/ 0 w 2423069"/>
                <a:gd name="connsiteY8" fmla="*/ 43548 h 435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3069" h="435478">
                  <a:moveTo>
                    <a:pt x="0" y="43548"/>
                  </a:moveTo>
                  <a:cubicBezTo>
                    <a:pt x="0" y="19497"/>
                    <a:pt x="19497" y="0"/>
                    <a:pt x="43548" y="0"/>
                  </a:cubicBezTo>
                  <a:lnTo>
                    <a:pt x="2379521" y="0"/>
                  </a:lnTo>
                  <a:cubicBezTo>
                    <a:pt x="2403572" y="0"/>
                    <a:pt x="2423069" y="19497"/>
                    <a:pt x="2423069" y="43548"/>
                  </a:cubicBezTo>
                  <a:lnTo>
                    <a:pt x="2423069" y="391930"/>
                  </a:lnTo>
                  <a:cubicBezTo>
                    <a:pt x="2423069" y="415981"/>
                    <a:pt x="2403572" y="435478"/>
                    <a:pt x="2379521" y="435478"/>
                  </a:cubicBezTo>
                  <a:lnTo>
                    <a:pt x="43548" y="435478"/>
                  </a:lnTo>
                  <a:cubicBezTo>
                    <a:pt x="19497" y="435478"/>
                    <a:pt x="0" y="415981"/>
                    <a:pt x="0" y="391930"/>
                  </a:cubicBezTo>
                  <a:lnTo>
                    <a:pt x="0" y="43548"/>
                  </a:lnTo>
                  <a:close/>
                </a:path>
              </a:pathLst>
            </a:custGeom>
          </p:spPr>
          <p:style>
            <a:lnRef idx="1">
              <a:schemeClr val="accent6"/>
            </a:lnRef>
            <a:fillRef idx="2">
              <a:schemeClr val="accent6"/>
            </a:fillRef>
            <a:effectRef idx="1">
              <a:schemeClr val="accent6"/>
            </a:effectRef>
            <a:fontRef idx="minor">
              <a:schemeClr val="dk1"/>
            </a:fontRef>
          </p:style>
          <p:txBody>
            <a:bodyPr spcFirstLastPara="0" vert="horz" wrap="square" lIns="21645" tIns="21645" rIns="21645" bIns="21645" numCol="1" spcCol="1270" anchor="ctr" anchorCtr="0">
              <a:noAutofit/>
            </a:bodyPr>
            <a:lstStyle/>
            <a:p>
              <a:pPr lvl="0" algn="ctr" defTabSz="622300" rtl="1">
                <a:lnSpc>
                  <a:spcPct val="90000"/>
                </a:lnSpc>
                <a:spcBef>
                  <a:spcPct val="0"/>
                </a:spcBef>
                <a:spcAft>
                  <a:spcPct val="35000"/>
                </a:spcAft>
              </a:pPr>
              <a:r>
                <a:rPr lang="fa-IR" sz="1400" b="1" kern="1200" dirty="0" smtClean="0">
                  <a:cs typeface="B Mitra" pitchFamily="2" charset="-78"/>
                </a:rPr>
                <a:t>خدمات آزمایشگاهی </a:t>
              </a:r>
              <a:r>
                <a:rPr lang="fa-IR" sz="1400" b="1" kern="1200" dirty="0" smtClean="0">
                  <a:latin typeface="Times New Roman" pitchFamily="18" charset="0"/>
                  <a:cs typeface="Times New Roman" pitchFamily="18" charset="0"/>
                </a:rPr>
                <a:t>(</a:t>
              </a:r>
              <a:r>
                <a:rPr lang="en-US" sz="1400" b="1" kern="1200" dirty="0" smtClean="0">
                  <a:latin typeface="Times New Roman" pitchFamily="18" charset="0"/>
                  <a:cs typeface="Times New Roman" pitchFamily="18" charset="0"/>
                </a:rPr>
                <a:t>S10</a:t>
              </a:r>
              <a:r>
                <a:rPr lang="fa-IR" sz="1400" b="1" kern="1200" dirty="0" smtClean="0">
                  <a:latin typeface="Times New Roman" pitchFamily="18" charset="0"/>
                  <a:cs typeface="Times New Roman" pitchFamily="18" charset="0"/>
                </a:rPr>
                <a:t>)</a:t>
              </a:r>
              <a:endParaRPr lang="en-US" sz="1400" b="1" kern="1200" dirty="0">
                <a:cs typeface="B Mitra" pitchFamily="2" charset="-78"/>
              </a:endParaRPr>
            </a:p>
          </p:txBody>
        </p:sp>
        <p:sp>
          <p:nvSpPr>
            <p:cNvPr id="209" name="Freeform 208"/>
            <p:cNvSpPr/>
            <p:nvPr/>
          </p:nvSpPr>
          <p:spPr>
            <a:xfrm>
              <a:off x="6948546" y="6418489"/>
              <a:ext cx="2165125" cy="363311"/>
            </a:xfrm>
            <a:custGeom>
              <a:avLst/>
              <a:gdLst>
                <a:gd name="connsiteX0" fmla="*/ 0 w 2423069"/>
                <a:gd name="connsiteY0" fmla="*/ 43548 h 435478"/>
                <a:gd name="connsiteX1" fmla="*/ 43548 w 2423069"/>
                <a:gd name="connsiteY1" fmla="*/ 0 h 435478"/>
                <a:gd name="connsiteX2" fmla="*/ 2379521 w 2423069"/>
                <a:gd name="connsiteY2" fmla="*/ 0 h 435478"/>
                <a:gd name="connsiteX3" fmla="*/ 2423069 w 2423069"/>
                <a:gd name="connsiteY3" fmla="*/ 43548 h 435478"/>
                <a:gd name="connsiteX4" fmla="*/ 2423069 w 2423069"/>
                <a:gd name="connsiteY4" fmla="*/ 391930 h 435478"/>
                <a:gd name="connsiteX5" fmla="*/ 2379521 w 2423069"/>
                <a:gd name="connsiteY5" fmla="*/ 435478 h 435478"/>
                <a:gd name="connsiteX6" fmla="*/ 43548 w 2423069"/>
                <a:gd name="connsiteY6" fmla="*/ 435478 h 435478"/>
                <a:gd name="connsiteX7" fmla="*/ 0 w 2423069"/>
                <a:gd name="connsiteY7" fmla="*/ 391930 h 435478"/>
                <a:gd name="connsiteX8" fmla="*/ 0 w 2423069"/>
                <a:gd name="connsiteY8" fmla="*/ 43548 h 435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3069" h="435478">
                  <a:moveTo>
                    <a:pt x="0" y="43548"/>
                  </a:moveTo>
                  <a:cubicBezTo>
                    <a:pt x="0" y="19497"/>
                    <a:pt x="19497" y="0"/>
                    <a:pt x="43548" y="0"/>
                  </a:cubicBezTo>
                  <a:lnTo>
                    <a:pt x="2379521" y="0"/>
                  </a:lnTo>
                  <a:cubicBezTo>
                    <a:pt x="2403572" y="0"/>
                    <a:pt x="2423069" y="19497"/>
                    <a:pt x="2423069" y="43548"/>
                  </a:cubicBezTo>
                  <a:lnTo>
                    <a:pt x="2423069" y="391930"/>
                  </a:lnTo>
                  <a:cubicBezTo>
                    <a:pt x="2423069" y="415981"/>
                    <a:pt x="2403572" y="435478"/>
                    <a:pt x="2379521" y="435478"/>
                  </a:cubicBezTo>
                  <a:lnTo>
                    <a:pt x="43548" y="435478"/>
                  </a:lnTo>
                  <a:cubicBezTo>
                    <a:pt x="19497" y="435478"/>
                    <a:pt x="0" y="415981"/>
                    <a:pt x="0" y="391930"/>
                  </a:cubicBezTo>
                  <a:lnTo>
                    <a:pt x="0" y="43548"/>
                  </a:lnTo>
                  <a:close/>
                </a:path>
              </a:pathLst>
            </a:custGeom>
          </p:spPr>
          <p:style>
            <a:lnRef idx="1">
              <a:schemeClr val="accent6"/>
            </a:lnRef>
            <a:fillRef idx="2">
              <a:schemeClr val="accent6"/>
            </a:fillRef>
            <a:effectRef idx="1">
              <a:schemeClr val="accent6"/>
            </a:effectRef>
            <a:fontRef idx="minor">
              <a:schemeClr val="dk1"/>
            </a:fontRef>
          </p:style>
          <p:txBody>
            <a:bodyPr spcFirstLastPara="0" vert="horz" wrap="square" lIns="21645" tIns="21645" rIns="21645" bIns="21645" numCol="1" spcCol="1270" anchor="ctr" anchorCtr="0">
              <a:noAutofit/>
            </a:bodyPr>
            <a:lstStyle/>
            <a:p>
              <a:pPr lvl="0" algn="ctr" defTabSz="622300" rtl="1">
                <a:lnSpc>
                  <a:spcPct val="90000"/>
                </a:lnSpc>
                <a:spcBef>
                  <a:spcPct val="0"/>
                </a:spcBef>
                <a:spcAft>
                  <a:spcPct val="35000"/>
                </a:spcAft>
              </a:pPr>
              <a:r>
                <a:rPr lang="fa-IR" sz="1400" b="1" kern="1200" dirty="0" smtClean="0">
                  <a:cs typeface="B Mitra" pitchFamily="2" charset="-78"/>
                </a:rPr>
                <a:t>عملیات پاسخ دارویي </a:t>
              </a:r>
              <a:r>
                <a:rPr lang="fa-IR" sz="1400" b="1" kern="1200" dirty="0" smtClean="0">
                  <a:latin typeface="Times New Roman" pitchFamily="18" charset="0"/>
                  <a:cs typeface="Times New Roman" pitchFamily="18" charset="0"/>
                </a:rPr>
                <a:t>(</a:t>
              </a:r>
              <a:r>
                <a:rPr lang="en-US" sz="1400" b="1" kern="1200" dirty="0" smtClean="0">
                  <a:latin typeface="Times New Roman" pitchFamily="18" charset="0"/>
                  <a:cs typeface="Times New Roman" pitchFamily="18" charset="0"/>
                </a:rPr>
                <a:t>S11</a:t>
              </a:r>
              <a:r>
                <a:rPr lang="fa-IR" sz="1400" b="1" kern="1200" dirty="0" smtClean="0">
                  <a:latin typeface="Times New Roman" pitchFamily="18" charset="0"/>
                  <a:cs typeface="Times New Roman" pitchFamily="18" charset="0"/>
                </a:rPr>
                <a:t>)</a:t>
              </a:r>
              <a:endParaRPr lang="en-US" sz="1400" b="1" kern="1200" dirty="0">
                <a:cs typeface="B Mitra" pitchFamily="2" charset="-78"/>
              </a:endParaRPr>
            </a:p>
          </p:txBody>
        </p:sp>
        <p:sp>
          <p:nvSpPr>
            <p:cNvPr id="210" name="Freeform 209"/>
            <p:cNvSpPr/>
            <p:nvPr/>
          </p:nvSpPr>
          <p:spPr>
            <a:xfrm>
              <a:off x="6930100" y="3226152"/>
              <a:ext cx="2165125" cy="353329"/>
            </a:xfrm>
            <a:custGeom>
              <a:avLst/>
              <a:gdLst>
                <a:gd name="connsiteX0" fmla="*/ 0 w 2423069"/>
                <a:gd name="connsiteY0" fmla="*/ 43548 h 435478"/>
                <a:gd name="connsiteX1" fmla="*/ 43548 w 2423069"/>
                <a:gd name="connsiteY1" fmla="*/ 0 h 435478"/>
                <a:gd name="connsiteX2" fmla="*/ 2379521 w 2423069"/>
                <a:gd name="connsiteY2" fmla="*/ 0 h 435478"/>
                <a:gd name="connsiteX3" fmla="*/ 2423069 w 2423069"/>
                <a:gd name="connsiteY3" fmla="*/ 43548 h 435478"/>
                <a:gd name="connsiteX4" fmla="*/ 2423069 w 2423069"/>
                <a:gd name="connsiteY4" fmla="*/ 391930 h 435478"/>
                <a:gd name="connsiteX5" fmla="*/ 2379521 w 2423069"/>
                <a:gd name="connsiteY5" fmla="*/ 435478 h 435478"/>
                <a:gd name="connsiteX6" fmla="*/ 43548 w 2423069"/>
                <a:gd name="connsiteY6" fmla="*/ 435478 h 435478"/>
                <a:gd name="connsiteX7" fmla="*/ 0 w 2423069"/>
                <a:gd name="connsiteY7" fmla="*/ 391930 h 435478"/>
                <a:gd name="connsiteX8" fmla="*/ 0 w 2423069"/>
                <a:gd name="connsiteY8" fmla="*/ 43548 h 435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3069" h="435478">
                  <a:moveTo>
                    <a:pt x="0" y="43548"/>
                  </a:moveTo>
                  <a:cubicBezTo>
                    <a:pt x="0" y="19497"/>
                    <a:pt x="19497" y="0"/>
                    <a:pt x="43548" y="0"/>
                  </a:cubicBezTo>
                  <a:lnTo>
                    <a:pt x="2379521" y="0"/>
                  </a:lnTo>
                  <a:cubicBezTo>
                    <a:pt x="2403572" y="0"/>
                    <a:pt x="2423069" y="19497"/>
                    <a:pt x="2423069" y="43548"/>
                  </a:cubicBezTo>
                  <a:lnTo>
                    <a:pt x="2423069" y="391930"/>
                  </a:lnTo>
                  <a:cubicBezTo>
                    <a:pt x="2423069" y="415981"/>
                    <a:pt x="2403572" y="435478"/>
                    <a:pt x="2379521" y="435478"/>
                  </a:cubicBezTo>
                  <a:lnTo>
                    <a:pt x="43548" y="435478"/>
                  </a:lnTo>
                  <a:cubicBezTo>
                    <a:pt x="19497" y="435478"/>
                    <a:pt x="0" y="415981"/>
                    <a:pt x="0" y="391930"/>
                  </a:cubicBezTo>
                  <a:lnTo>
                    <a:pt x="0" y="43548"/>
                  </a:lnTo>
                  <a:close/>
                </a:path>
              </a:pathLst>
            </a:custGeom>
          </p:spPr>
          <p:style>
            <a:lnRef idx="1">
              <a:schemeClr val="accent6"/>
            </a:lnRef>
            <a:fillRef idx="2">
              <a:schemeClr val="accent6"/>
            </a:fillRef>
            <a:effectRef idx="1">
              <a:schemeClr val="accent6"/>
            </a:effectRef>
            <a:fontRef idx="minor">
              <a:schemeClr val="dk1"/>
            </a:fontRef>
          </p:style>
          <p:txBody>
            <a:bodyPr spcFirstLastPara="0" vert="horz" wrap="square" lIns="21645" tIns="21645" rIns="21645" bIns="21645" numCol="1" spcCol="1270" anchor="ctr" anchorCtr="0">
              <a:noAutofit/>
            </a:bodyPr>
            <a:lstStyle/>
            <a:p>
              <a:pPr lvl="0" algn="ctr" defTabSz="622300" rtl="1">
                <a:lnSpc>
                  <a:spcPct val="90000"/>
                </a:lnSpc>
                <a:spcBef>
                  <a:spcPct val="0"/>
                </a:spcBef>
                <a:spcAft>
                  <a:spcPct val="35000"/>
                </a:spcAft>
              </a:pPr>
              <a:r>
                <a:rPr lang="fa-IR" sz="1400" b="1" kern="1200" dirty="0" smtClean="0">
                  <a:cs typeface="B Mitra" pitchFamily="2" charset="-78"/>
                </a:rPr>
                <a:t>مدیریت بیماری های واگیر </a:t>
              </a:r>
              <a:r>
                <a:rPr lang="fa-IR" sz="1400" b="1" kern="1200" dirty="0" smtClean="0">
                  <a:latin typeface="Times New Roman" pitchFamily="18" charset="0"/>
                  <a:cs typeface="Times New Roman" pitchFamily="18" charset="0"/>
                </a:rPr>
                <a:t>(</a:t>
              </a:r>
              <a:r>
                <a:rPr lang="en-US" sz="1400" b="1" kern="1200" dirty="0" smtClean="0">
                  <a:latin typeface="Times New Roman" pitchFamily="18" charset="0"/>
                  <a:cs typeface="Times New Roman" pitchFamily="18" charset="0"/>
                </a:rPr>
                <a:t>S3</a:t>
              </a:r>
              <a:r>
                <a:rPr lang="fa-IR" sz="1400" b="1" kern="1200" dirty="0" smtClean="0">
                  <a:latin typeface="Times New Roman" pitchFamily="18" charset="0"/>
                  <a:cs typeface="Times New Roman" pitchFamily="18" charset="0"/>
                </a:rPr>
                <a:t>)</a:t>
              </a:r>
              <a:endParaRPr lang="en-US" sz="1400" b="1" kern="1200" dirty="0">
                <a:latin typeface="Times New Roman" pitchFamily="18" charset="0"/>
                <a:cs typeface="Times New Roman" pitchFamily="18" charset="0"/>
              </a:endParaRPr>
            </a:p>
          </p:txBody>
        </p:sp>
        <p:sp>
          <p:nvSpPr>
            <p:cNvPr id="211" name="Freeform 210"/>
            <p:cNvSpPr/>
            <p:nvPr/>
          </p:nvSpPr>
          <p:spPr>
            <a:xfrm>
              <a:off x="6930100" y="3668987"/>
              <a:ext cx="2165125" cy="343801"/>
            </a:xfrm>
            <a:custGeom>
              <a:avLst/>
              <a:gdLst>
                <a:gd name="connsiteX0" fmla="*/ 0 w 2423069"/>
                <a:gd name="connsiteY0" fmla="*/ 43548 h 435478"/>
                <a:gd name="connsiteX1" fmla="*/ 43548 w 2423069"/>
                <a:gd name="connsiteY1" fmla="*/ 0 h 435478"/>
                <a:gd name="connsiteX2" fmla="*/ 2379521 w 2423069"/>
                <a:gd name="connsiteY2" fmla="*/ 0 h 435478"/>
                <a:gd name="connsiteX3" fmla="*/ 2423069 w 2423069"/>
                <a:gd name="connsiteY3" fmla="*/ 43548 h 435478"/>
                <a:gd name="connsiteX4" fmla="*/ 2423069 w 2423069"/>
                <a:gd name="connsiteY4" fmla="*/ 391930 h 435478"/>
                <a:gd name="connsiteX5" fmla="*/ 2379521 w 2423069"/>
                <a:gd name="connsiteY5" fmla="*/ 435478 h 435478"/>
                <a:gd name="connsiteX6" fmla="*/ 43548 w 2423069"/>
                <a:gd name="connsiteY6" fmla="*/ 435478 h 435478"/>
                <a:gd name="connsiteX7" fmla="*/ 0 w 2423069"/>
                <a:gd name="connsiteY7" fmla="*/ 391930 h 435478"/>
                <a:gd name="connsiteX8" fmla="*/ 0 w 2423069"/>
                <a:gd name="connsiteY8" fmla="*/ 43548 h 435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3069" h="435478">
                  <a:moveTo>
                    <a:pt x="0" y="43548"/>
                  </a:moveTo>
                  <a:cubicBezTo>
                    <a:pt x="0" y="19497"/>
                    <a:pt x="19497" y="0"/>
                    <a:pt x="43548" y="0"/>
                  </a:cubicBezTo>
                  <a:lnTo>
                    <a:pt x="2379521" y="0"/>
                  </a:lnTo>
                  <a:cubicBezTo>
                    <a:pt x="2403572" y="0"/>
                    <a:pt x="2423069" y="19497"/>
                    <a:pt x="2423069" y="43548"/>
                  </a:cubicBezTo>
                  <a:lnTo>
                    <a:pt x="2423069" y="391930"/>
                  </a:lnTo>
                  <a:cubicBezTo>
                    <a:pt x="2423069" y="415981"/>
                    <a:pt x="2403572" y="435478"/>
                    <a:pt x="2379521" y="435478"/>
                  </a:cubicBezTo>
                  <a:lnTo>
                    <a:pt x="43548" y="435478"/>
                  </a:lnTo>
                  <a:cubicBezTo>
                    <a:pt x="19497" y="435478"/>
                    <a:pt x="0" y="415981"/>
                    <a:pt x="0" y="391930"/>
                  </a:cubicBezTo>
                  <a:lnTo>
                    <a:pt x="0" y="43548"/>
                  </a:lnTo>
                  <a:close/>
                </a:path>
              </a:pathLst>
            </a:custGeom>
          </p:spPr>
          <p:style>
            <a:lnRef idx="1">
              <a:schemeClr val="accent6"/>
            </a:lnRef>
            <a:fillRef idx="2">
              <a:schemeClr val="accent6"/>
            </a:fillRef>
            <a:effectRef idx="1">
              <a:schemeClr val="accent6"/>
            </a:effectRef>
            <a:fontRef idx="minor">
              <a:schemeClr val="dk1"/>
            </a:fontRef>
          </p:style>
          <p:txBody>
            <a:bodyPr spcFirstLastPara="0" vert="horz" wrap="square" lIns="21645" tIns="21645" rIns="21645" bIns="21645" numCol="1" spcCol="1270" anchor="ctr" anchorCtr="0">
              <a:noAutofit/>
            </a:bodyPr>
            <a:lstStyle/>
            <a:p>
              <a:pPr lvl="0" algn="ctr" defTabSz="622300" rtl="1">
                <a:lnSpc>
                  <a:spcPct val="90000"/>
                </a:lnSpc>
                <a:spcBef>
                  <a:spcPct val="0"/>
                </a:spcBef>
                <a:spcAft>
                  <a:spcPct val="35000"/>
                </a:spcAft>
              </a:pPr>
              <a:r>
                <a:rPr lang="fa-IR" sz="1400" b="1" kern="1200" dirty="0" smtClean="0">
                  <a:cs typeface="B Mitra" pitchFamily="2" charset="-78"/>
                </a:rPr>
                <a:t>مدیریت بیماری های غیرواگیر </a:t>
              </a:r>
              <a:r>
                <a:rPr lang="fa-IR" sz="1400" b="1" kern="1200" dirty="0" smtClean="0">
                  <a:latin typeface="Times New Roman" pitchFamily="18" charset="0"/>
                  <a:cs typeface="Times New Roman" pitchFamily="18" charset="0"/>
                </a:rPr>
                <a:t>(</a:t>
              </a:r>
              <a:r>
                <a:rPr lang="en-US" sz="1400" b="1" kern="1200" dirty="0" smtClean="0">
                  <a:latin typeface="Times New Roman" pitchFamily="18" charset="0"/>
                  <a:cs typeface="Times New Roman" pitchFamily="18" charset="0"/>
                </a:rPr>
                <a:t>S4</a:t>
              </a:r>
              <a:r>
                <a:rPr lang="fa-IR" sz="1400" b="1" kern="1200" dirty="0" smtClean="0">
                  <a:latin typeface="Times New Roman" pitchFamily="18" charset="0"/>
                  <a:cs typeface="Times New Roman" pitchFamily="18" charset="0"/>
                </a:rPr>
                <a:t>)</a:t>
              </a:r>
              <a:endParaRPr lang="en-US" sz="1400" b="1" kern="1200" dirty="0">
                <a:cs typeface="B Mitra" pitchFamily="2" charset="-78"/>
              </a:endParaRPr>
            </a:p>
          </p:txBody>
        </p:sp>
        <p:sp>
          <p:nvSpPr>
            <p:cNvPr id="212" name="Freeform 211"/>
            <p:cNvSpPr/>
            <p:nvPr/>
          </p:nvSpPr>
          <p:spPr>
            <a:xfrm>
              <a:off x="6928671" y="4090353"/>
              <a:ext cx="2165125" cy="328480"/>
            </a:xfrm>
            <a:custGeom>
              <a:avLst/>
              <a:gdLst>
                <a:gd name="connsiteX0" fmla="*/ 0 w 2423069"/>
                <a:gd name="connsiteY0" fmla="*/ 43548 h 435478"/>
                <a:gd name="connsiteX1" fmla="*/ 43548 w 2423069"/>
                <a:gd name="connsiteY1" fmla="*/ 0 h 435478"/>
                <a:gd name="connsiteX2" fmla="*/ 2379521 w 2423069"/>
                <a:gd name="connsiteY2" fmla="*/ 0 h 435478"/>
                <a:gd name="connsiteX3" fmla="*/ 2423069 w 2423069"/>
                <a:gd name="connsiteY3" fmla="*/ 43548 h 435478"/>
                <a:gd name="connsiteX4" fmla="*/ 2423069 w 2423069"/>
                <a:gd name="connsiteY4" fmla="*/ 391930 h 435478"/>
                <a:gd name="connsiteX5" fmla="*/ 2379521 w 2423069"/>
                <a:gd name="connsiteY5" fmla="*/ 435478 h 435478"/>
                <a:gd name="connsiteX6" fmla="*/ 43548 w 2423069"/>
                <a:gd name="connsiteY6" fmla="*/ 435478 h 435478"/>
                <a:gd name="connsiteX7" fmla="*/ 0 w 2423069"/>
                <a:gd name="connsiteY7" fmla="*/ 391930 h 435478"/>
                <a:gd name="connsiteX8" fmla="*/ 0 w 2423069"/>
                <a:gd name="connsiteY8" fmla="*/ 43548 h 435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3069" h="435478">
                  <a:moveTo>
                    <a:pt x="0" y="43548"/>
                  </a:moveTo>
                  <a:cubicBezTo>
                    <a:pt x="0" y="19497"/>
                    <a:pt x="19497" y="0"/>
                    <a:pt x="43548" y="0"/>
                  </a:cubicBezTo>
                  <a:lnTo>
                    <a:pt x="2379521" y="0"/>
                  </a:lnTo>
                  <a:cubicBezTo>
                    <a:pt x="2403572" y="0"/>
                    <a:pt x="2423069" y="19497"/>
                    <a:pt x="2423069" y="43548"/>
                  </a:cubicBezTo>
                  <a:lnTo>
                    <a:pt x="2423069" y="391930"/>
                  </a:lnTo>
                  <a:cubicBezTo>
                    <a:pt x="2423069" y="415981"/>
                    <a:pt x="2403572" y="435478"/>
                    <a:pt x="2379521" y="435478"/>
                  </a:cubicBezTo>
                  <a:lnTo>
                    <a:pt x="43548" y="435478"/>
                  </a:lnTo>
                  <a:cubicBezTo>
                    <a:pt x="19497" y="435478"/>
                    <a:pt x="0" y="415981"/>
                    <a:pt x="0" y="391930"/>
                  </a:cubicBezTo>
                  <a:lnTo>
                    <a:pt x="0" y="43548"/>
                  </a:lnTo>
                  <a:close/>
                </a:path>
              </a:pathLst>
            </a:custGeom>
          </p:spPr>
          <p:style>
            <a:lnRef idx="1">
              <a:schemeClr val="accent6"/>
            </a:lnRef>
            <a:fillRef idx="2">
              <a:schemeClr val="accent6"/>
            </a:fillRef>
            <a:effectRef idx="1">
              <a:schemeClr val="accent6"/>
            </a:effectRef>
            <a:fontRef idx="minor">
              <a:schemeClr val="dk1"/>
            </a:fontRef>
          </p:style>
          <p:txBody>
            <a:bodyPr spcFirstLastPara="0" vert="horz" wrap="square" lIns="21645" tIns="21645" rIns="21645" bIns="21645" numCol="1" spcCol="1270" anchor="ctr" anchorCtr="0">
              <a:noAutofit/>
            </a:bodyPr>
            <a:lstStyle/>
            <a:p>
              <a:pPr lvl="0" algn="ctr" defTabSz="622300" rtl="1">
                <a:lnSpc>
                  <a:spcPct val="90000"/>
                </a:lnSpc>
                <a:spcBef>
                  <a:spcPct val="0"/>
                </a:spcBef>
                <a:spcAft>
                  <a:spcPct val="35000"/>
                </a:spcAft>
              </a:pPr>
              <a:r>
                <a:rPr lang="fa-IR" sz="1400" b="1" kern="1200" dirty="0" smtClean="0">
                  <a:cs typeface="B Mitra" pitchFamily="2" charset="-78"/>
                </a:rPr>
                <a:t>بهداشت محیط </a:t>
              </a:r>
              <a:r>
                <a:rPr lang="fa-IR" sz="1400" b="1" kern="1200" dirty="0" smtClean="0">
                  <a:latin typeface="Times New Roman" pitchFamily="18" charset="0"/>
                  <a:cs typeface="Times New Roman" pitchFamily="18" charset="0"/>
                </a:rPr>
                <a:t>(</a:t>
              </a:r>
              <a:r>
                <a:rPr lang="en-US" sz="1400" b="1" kern="1200" dirty="0" smtClean="0">
                  <a:latin typeface="Times New Roman" pitchFamily="18" charset="0"/>
                  <a:cs typeface="Times New Roman" pitchFamily="18" charset="0"/>
                </a:rPr>
                <a:t>S5</a:t>
              </a:r>
              <a:r>
                <a:rPr lang="fa-IR" sz="1400" b="1" kern="1200" dirty="0" smtClean="0">
                  <a:latin typeface="Times New Roman" pitchFamily="18" charset="0"/>
                  <a:cs typeface="Times New Roman" pitchFamily="18" charset="0"/>
                </a:rPr>
                <a:t>)</a:t>
              </a:r>
              <a:endParaRPr lang="en-US" sz="1400" b="1" kern="1200" dirty="0">
                <a:cs typeface="B Mitra" pitchFamily="2" charset="-78"/>
              </a:endParaRPr>
            </a:p>
          </p:txBody>
        </p:sp>
        <p:sp>
          <p:nvSpPr>
            <p:cNvPr id="213" name="Freeform 212"/>
            <p:cNvSpPr/>
            <p:nvPr/>
          </p:nvSpPr>
          <p:spPr>
            <a:xfrm>
              <a:off x="6948915" y="4481261"/>
              <a:ext cx="2165125" cy="336469"/>
            </a:xfrm>
            <a:custGeom>
              <a:avLst/>
              <a:gdLst>
                <a:gd name="connsiteX0" fmla="*/ 0 w 2423069"/>
                <a:gd name="connsiteY0" fmla="*/ 43548 h 435478"/>
                <a:gd name="connsiteX1" fmla="*/ 43548 w 2423069"/>
                <a:gd name="connsiteY1" fmla="*/ 0 h 435478"/>
                <a:gd name="connsiteX2" fmla="*/ 2379521 w 2423069"/>
                <a:gd name="connsiteY2" fmla="*/ 0 h 435478"/>
                <a:gd name="connsiteX3" fmla="*/ 2423069 w 2423069"/>
                <a:gd name="connsiteY3" fmla="*/ 43548 h 435478"/>
                <a:gd name="connsiteX4" fmla="*/ 2423069 w 2423069"/>
                <a:gd name="connsiteY4" fmla="*/ 391930 h 435478"/>
                <a:gd name="connsiteX5" fmla="*/ 2379521 w 2423069"/>
                <a:gd name="connsiteY5" fmla="*/ 435478 h 435478"/>
                <a:gd name="connsiteX6" fmla="*/ 43548 w 2423069"/>
                <a:gd name="connsiteY6" fmla="*/ 435478 h 435478"/>
                <a:gd name="connsiteX7" fmla="*/ 0 w 2423069"/>
                <a:gd name="connsiteY7" fmla="*/ 391930 h 435478"/>
                <a:gd name="connsiteX8" fmla="*/ 0 w 2423069"/>
                <a:gd name="connsiteY8" fmla="*/ 43548 h 435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3069" h="435478">
                  <a:moveTo>
                    <a:pt x="0" y="43548"/>
                  </a:moveTo>
                  <a:cubicBezTo>
                    <a:pt x="0" y="19497"/>
                    <a:pt x="19497" y="0"/>
                    <a:pt x="43548" y="0"/>
                  </a:cubicBezTo>
                  <a:lnTo>
                    <a:pt x="2379521" y="0"/>
                  </a:lnTo>
                  <a:cubicBezTo>
                    <a:pt x="2403572" y="0"/>
                    <a:pt x="2423069" y="19497"/>
                    <a:pt x="2423069" y="43548"/>
                  </a:cubicBezTo>
                  <a:lnTo>
                    <a:pt x="2423069" y="391930"/>
                  </a:lnTo>
                  <a:cubicBezTo>
                    <a:pt x="2423069" y="415981"/>
                    <a:pt x="2403572" y="435478"/>
                    <a:pt x="2379521" y="435478"/>
                  </a:cubicBezTo>
                  <a:lnTo>
                    <a:pt x="43548" y="435478"/>
                  </a:lnTo>
                  <a:cubicBezTo>
                    <a:pt x="19497" y="435478"/>
                    <a:pt x="0" y="415981"/>
                    <a:pt x="0" y="391930"/>
                  </a:cubicBezTo>
                  <a:lnTo>
                    <a:pt x="0" y="43548"/>
                  </a:lnTo>
                  <a:close/>
                </a:path>
              </a:pathLst>
            </a:custGeom>
          </p:spPr>
          <p:style>
            <a:lnRef idx="1">
              <a:schemeClr val="accent6"/>
            </a:lnRef>
            <a:fillRef idx="2">
              <a:schemeClr val="accent6"/>
            </a:fillRef>
            <a:effectRef idx="1">
              <a:schemeClr val="accent6"/>
            </a:effectRef>
            <a:fontRef idx="minor">
              <a:schemeClr val="dk1"/>
            </a:fontRef>
          </p:style>
          <p:txBody>
            <a:bodyPr spcFirstLastPara="0" vert="horz" wrap="square" lIns="21645" tIns="21645" rIns="21645" bIns="21645" numCol="1" spcCol="1270" anchor="ctr" anchorCtr="0">
              <a:noAutofit/>
            </a:bodyPr>
            <a:lstStyle/>
            <a:p>
              <a:pPr lvl="0" algn="ctr" defTabSz="622300" rtl="1">
                <a:lnSpc>
                  <a:spcPct val="90000"/>
                </a:lnSpc>
                <a:spcBef>
                  <a:spcPct val="0"/>
                </a:spcBef>
                <a:spcAft>
                  <a:spcPct val="35000"/>
                </a:spcAft>
              </a:pPr>
              <a:r>
                <a:rPr lang="fa-IR" sz="1400" b="1" kern="1200" dirty="0" smtClean="0">
                  <a:cs typeface="B Mitra" pitchFamily="2" charset="-78"/>
                </a:rPr>
                <a:t>سلامت خانواده و جمعیت </a:t>
              </a:r>
              <a:r>
                <a:rPr lang="fa-IR" sz="1400" b="1" kern="1200" dirty="0" smtClean="0">
                  <a:latin typeface="Times New Roman" pitchFamily="18" charset="0"/>
                  <a:cs typeface="Times New Roman" pitchFamily="18" charset="0"/>
                </a:rPr>
                <a:t>(</a:t>
              </a:r>
              <a:r>
                <a:rPr lang="en-US" sz="1400" b="1" kern="1200" dirty="0" smtClean="0">
                  <a:latin typeface="Times New Roman" pitchFamily="18" charset="0"/>
                  <a:cs typeface="Times New Roman" pitchFamily="18" charset="0"/>
                </a:rPr>
                <a:t>S6</a:t>
              </a:r>
              <a:r>
                <a:rPr lang="fa-IR" sz="1400" b="1" kern="1200" dirty="0" smtClean="0">
                  <a:latin typeface="Times New Roman" pitchFamily="18" charset="0"/>
                  <a:cs typeface="Times New Roman" pitchFamily="18" charset="0"/>
                </a:rPr>
                <a:t>)</a:t>
              </a:r>
              <a:endParaRPr lang="en-US" sz="1400" b="1" kern="1200" dirty="0">
                <a:cs typeface="B Mitra" pitchFamily="2" charset="-78"/>
              </a:endParaRPr>
            </a:p>
          </p:txBody>
        </p:sp>
        <p:sp>
          <p:nvSpPr>
            <p:cNvPr id="214" name="Freeform 213"/>
            <p:cNvSpPr/>
            <p:nvPr/>
          </p:nvSpPr>
          <p:spPr>
            <a:xfrm>
              <a:off x="6934200" y="4908031"/>
              <a:ext cx="2165125" cy="276899"/>
            </a:xfrm>
            <a:custGeom>
              <a:avLst/>
              <a:gdLst>
                <a:gd name="connsiteX0" fmla="*/ 0 w 2423069"/>
                <a:gd name="connsiteY0" fmla="*/ 43548 h 435478"/>
                <a:gd name="connsiteX1" fmla="*/ 43548 w 2423069"/>
                <a:gd name="connsiteY1" fmla="*/ 0 h 435478"/>
                <a:gd name="connsiteX2" fmla="*/ 2379521 w 2423069"/>
                <a:gd name="connsiteY2" fmla="*/ 0 h 435478"/>
                <a:gd name="connsiteX3" fmla="*/ 2423069 w 2423069"/>
                <a:gd name="connsiteY3" fmla="*/ 43548 h 435478"/>
                <a:gd name="connsiteX4" fmla="*/ 2423069 w 2423069"/>
                <a:gd name="connsiteY4" fmla="*/ 391930 h 435478"/>
                <a:gd name="connsiteX5" fmla="*/ 2379521 w 2423069"/>
                <a:gd name="connsiteY5" fmla="*/ 435478 h 435478"/>
                <a:gd name="connsiteX6" fmla="*/ 43548 w 2423069"/>
                <a:gd name="connsiteY6" fmla="*/ 435478 h 435478"/>
                <a:gd name="connsiteX7" fmla="*/ 0 w 2423069"/>
                <a:gd name="connsiteY7" fmla="*/ 391930 h 435478"/>
                <a:gd name="connsiteX8" fmla="*/ 0 w 2423069"/>
                <a:gd name="connsiteY8" fmla="*/ 43548 h 435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3069" h="435478">
                  <a:moveTo>
                    <a:pt x="0" y="43548"/>
                  </a:moveTo>
                  <a:cubicBezTo>
                    <a:pt x="0" y="19497"/>
                    <a:pt x="19497" y="0"/>
                    <a:pt x="43548" y="0"/>
                  </a:cubicBezTo>
                  <a:lnTo>
                    <a:pt x="2379521" y="0"/>
                  </a:lnTo>
                  <a:cubicBezTo>
                    <a:pt x="2403572" y="0"/>
                    <a:pt x="2423069" y="19497"/>
                    <a:pt x="2423069" y="43548"/>
                  </a:cubicBezTo>
                  <a:lnTo>
                    <a:pt x="2423069" y="391930"/>
                  </a:lnTo>
                  <a:cubicBezTo>
                    <a:pt x="2423069" y="415981"/>
                    <a:pt x="2403572" y="435478"/>
                    <a:pt x="2379521" y="435478"/>
                  </a:cubicBezTo>
                  <a:lnTo>
                    <a:pt x="43548" y="435478"/>
                  </a:lnTo>
                  <a:cubicBezTo>
                    <a:pt x="19497" y="435478"/>
                    <a:pt x="0" y="415981"/>
                    <a:pt x="0" y="391930"/>
                  </a:cubicBezTo>
                  <a:lnTo>
                    <a:pt x="0" y="43548"/>
                  </a:lnTo>
                  <a:close/>
                </a:path>
              </a:pathLst>
            </a:custGeom>
          </p:spPr>
          <p:style>
            <a:lnRef idx="1">
              <a:schemeClr val="accent6"/>
            </a:lnRef>
            <a:fillRef idx="2">
              <a:schemeClr val="accent6"/>
            </a:fillRef>
            <a:effectRef idx="1">
              <a:schemeClr val="accent6"/>
            </a:effectRef>
            <a:fontRef idx="minor">
              <a:schemeClr val="dk1"/>
            </a:fontRef>
          </p:style>
          <p:txBody>
            <a:bodyPr spcFirstLastPara="0" vert="horz" wrap="square" lIns="21645" tIns="21645" rIns="21645" bIns="21645" numCol="1" spcCol="1270" anchor="ctr" anchorCtr="0">
              <a:noAutofit/>
            </a:bodyPr>
            <a:lstStyle/>
            <a:p>
              <a:pPr lvl="0" algn="ctr" defTabSz="622300" rtl="1">
                <a:lnSpc>
                  <a:spcPct val="90000"/>
                </a:lnSpc>
                <a:spcBef>
                  <a:spcPct val="0"/>
                </a:spcBef>
                <a:spcAft>
                  <a:spcPct val="35000"/>
                </a:spcAft>
              </a:pPr>
              <a:r>
                <a:rPr lang="fa-IR" sz="1400" b="1" kern="1200" dirty="0" smtClean="0">
                  <a:cs typeface="B Mitra" pitchFamily="2" charset="-78"/>
                </a:rPr>
                <a:t>تغذیه </a:t>
              </a:r>
              <a:r>
                <a:rPr lang="fa-IR" sz="1400" b="1" kern="1200" dirty="0" smtClean="0">
                  <a:latin typeface="Times New Roman" pitchFamily="18" charset="0"/>
                  <a:cs typeface="Times New Roman" pitchFamily="18" charset="0"/>
                </a:rPr>
                <a:t>(</a:t>
              </a:r>
              <a:r>
                <a:rPr lang="en-US" sz="1400" b="1" kern="1200" dirty="0" smtClean="0">
                  <a:latin typeface="Times New Roman" pitchFamily="18" charset="0"/>
                  <a:cs typeface="Times New Roman" pitchFamily="18" charset="0"/>
                </a:rPr>
                <a:t>S7</a:t>
              </a:r>
              <a:r>
                <a:rPr lang="fa-IR" sz="1400" b="1" kern="1200" dirty="0" smtClean="0">
                  <a:latin typeface="Times New Roman" pitchFamily="18" charset="0"/>
                  <a:cs typeface="Times New Roman" pitchFamily="18" charset="0"/>
                </a:rPr>
                <a:t>)</a:t>
              </a:r>
              <a:endParaRPr lang="en-US" sz="1400" b="1" kern="1200" dirty="0">
                <a:cs typeface="B Mitra" pitchFamily="2" charset="-78"/>
              </a:endParaRPr>
            </a:p>
          </p:txBody>
        </p:sp>
        <p:sp>
          <p:nvSpPr>
            <p:cNvPr id="215" name="Freeform 214"/>
            <p:cNvSpPr/>
            <p:nvPr/>
          </p:nvSpPr>
          <p:spPr>
            <a:xfrm>
              <a:off x="6948914" y="5275231"/>
              <a:ext cx="2165125" cy="335457"/>
            </a:xfrm>
            <a:custGeom>
              <a:avLst/>
              <a:gdLst>
                <a:gd name="connsiteX0" fmla="*/ 0 w 2423069"/>
                <a:gd name="connsiteY0" fmla="*/ 43548 h 435478"/>
                <a:gd name="connsiteX1" fmla="*/ 43548 w 2423069"/>
                <a:gd name="connsiteY1" fmla="*/ 0 h 435478"/>
                <a:gd name="connsiteX2" fmla="*/ 2379521 w 2423069"/>
                <a:gd name="connsiteY2" fmla="*/ 0 h 435478"/>
                <a:gd name="connsiteX3" fmla="*/ 2423069 w 2423069"/>
                <a:gd name="connsiteY3" fmla="*/ 43548 h 435478"/>
                <a:gd name="connsiteX4" fmla="*/ 2423069 w 2423069"/>
                <a:gd name="connsiteY4" fmla="*/ 391930 h 435478"/>
                <a:gd name="connsiteX5" fmla="*/ 2379521 w 2423069"/>
                <a:gd name="connsiteY5" fmla="*/ 435478 h 435478"/>
                <a:gd name="connsiteX6" fmla="*/ 43548 w 2423069"/>
                <a:gd name="connsiteY6" fmla="*/ 435478 h 435478"/>
                <a:gd name="connsiteX7" fmla="*/ 0 w 2423069"/>
                <a:gd name="connsiteY7" fmla="*/ 391930 h 435478"/>
                <a:gd name="connsiteX8" fmla="*/ 0 w 2423069"/>
                <a:gd name="connsiteY8" fmla="*/ 43548 h 435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3069" h="435478">
                  <a:moveTo>
                    <a:pt x="0" y="43548"/>
                  </a:moveTo>
                  <a:cubicBezTo>
                    <a:pt x="0" y="19497"/>
                    <a:pt x="19497" y="0"/>
                    <a:pt x="43548" y="0"/>
                  </a:cubicBezTo>
                  <a:lnTo>
                    <a:pt x="2379521" y="0"/>
                  </a:lnTo>
                  <a:cubicBezTo>
                    <a:pt x="2403572" y="0"/>
                    <a:pt x="2423069" y="19497"/>
                    <a:pt x="2423069" y="43548"/>
                  </a:cubicBezTo>
                  <a:lnTo>
                    <a:pt x="2423069" y="391930"/>
                  </a:lnTo>
                  <a:cubicBezTo>
                    <a:pt x="2423069" y="415981"/>
                    <a:pt x="2403572" y="435478"/>
                    <a:pt x="2379521" y="435478"/>
                  </a:cubicBezTo>
                  <a:lnTo>
                    <a:pt x="43548" y="435478"/>
                  </a:lnTo>
                  <a:cubicBezTo>
                    <a:pt x="19497" y="435478"/>
                    <a:pt x="0" y="415981"/>
                    <a:pt x="0" y="391930"/>
                  </a:cubicBezTo>
                  <a:lnTo>
                    <a:pt x="0" y="43548"/>
                  </a:lnTo>
                  <a:close/>
                </a:path>
              </a:pathLst>
            </a:custGeom>
          </p:spPr>
          <p:style>
            <a:lnRef idx="1">
              <a:schemeClr val="accent6"/>
            </a:lnRef>
            <a:fillRef idx="2">
              <a:schemeClr val="accent6"/>
            </a:fillRef>
            <a:effectRef idx="1">
              <a:schemeClr val="accent6"/>
            </a:effectRef>
            <a:fontRef idx="minor">
              <a:schemeClr val="dk1"/>
            </a:fontRef>
          </p:style>
          <p:txBody>
            <a:bodyPr spcFirstLastPara="0" vert="horz" wrap="square" lIns="21645" tIns="21645" rIns="21645" bIns="21645" numCol="1" spcCol="1270" anchor="ctr" anchorCtr="0">
              <a:noAutofit/>
            </a:bodyPr>
            <a:lstStyle/>
            <a:p>
              <a:pPr lvl="0" algn="ctr" defTabSz="622300" rtl="1">
                <a:lnSpc>
                  <a:spcPct val="90000"/>
                </a:lnSpc>
                <a:spcBef>
                  <a:spcPct val="0"/>
                </a:spcBef>
                <a:spcAft>
                  <a:spcPct val="35000"/>
                </a:spcAft>
              </a:pPr>
              <a:r>
                <a:rPr lang="fa-IR" sz="1400" b="1" kern="1200" dirty="0" smtClean="0">
                  <a:cs typeface="B Mitra" pitchFamily="2" charset="-78"/>
                </a:rPr>
                <a:t>حمایتهای روانی اجتماعی </a:t>
              </a:r>
              <a:r>
                <a:rPr lang="fa-IR" sz="1400" b="1" kern="1200" dirty="0" smtClean="0">
                  <a:latin typeface="Times New Roman" pitchFamily="18" charset="0"/>
                  <a:cs typeface="Times New Roman" pitchFamily="18" charset="0"/>
                </a:rPr>
                <a:t>(</a:t>
              </a:r>
              <a:r>
                <a:rPr lang="en-US" sz="1400" b="1" kern="1200" dirty="0" smtClean="0">
                  <a:latin typeface="Times New Roman" pitchFamily="18" charset="0"/>
                  <a:cs typeface="Times New Roman" pitchFamily="18" charset="0"/>
                </a:rPr>
                <a:t>S8</a:t>
              </a:r>
              <a:r>
                <a:rPr lang="fa-IR" sz="1400" b="1" kern="1200" dirty="0" smtClean="0">
                  <a:latin typeface="Times New Roman" pitchFamily="18" charset="0"/>
                  <a:cs typeface="Times New Roman" pitchFamily="18" charset="0"/>
                </a:rPr>
                <a:t>)</a:t>
              </a:r>
              <a:endParaRPr lang="en-US" sz="1400" b="1" kern="1200" dirty="0">
                <a:cs typeface="B Mitra" pitchFamily="2" charset="-78"/>
              </a:endParaRPr>
            </a:p>
          </p:txBody>
        </p:sp>
        <p:cxnSp>
          <p:nvCxnSpPr>
            <p:cNvPr id="217" name="Straight Connector 216"/>
            <p:cNvCxnSpPr/>
            <p:nvPr/>
          </p:nvCxnSpPr>
          <p:spPr>
            <a:xfrm flipV="1">
              <a:off x="4453941" y="4636151"/>
              <a:ext cx="258521" cy="70146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a:off x="4462201" y="5337612"/>
              <a:ext cx="268989" cy="8439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a:off x="4462201" y="5317586"/>
              <a:ext cx="234802" cy="71942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flipV="1">
              <a:off x="6160124" y="3402816"/>
              <a:ext cx="757050" cy="259723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flipV="1">
              <a:off x="6150932" y="3840887"/>
              <a:ext cx="767936" cy="218412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35" name="Straight Connector 234"/>
            <p:cNvCxnSpPr/>
            <p:nvPr/>
          </p:nvCxnSpPr>
          <p:spPr>
            <a:xfrm flipV="1">
              <a:off x="6146448" y="4268959"/>
              <a:ext cx="793595" cy="171517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flipV="1">
              <a:off x="6164159" y="4657975"/>
              <a:ext cx="775884" cy="133733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41" name="Straight Connector 240"/>
            <p:cNvCxnSpPr>
              <a:endCxn id="214" idx="7"/>
            </p:cNvCxnSpPr>
            <p:nvPr/>
          </p:nvCxnSpPr>
          <p:spPr>
            <a:xfrm flipV="1">
              <a:off x="6183014" y="5157240"/>
              <a:ext cx="751186" cy="83198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flipV="1">
              <a:off x="6179926" y="5437941"/>
              <a:ext cx="754274" cy="52804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flipV="1">
              <a:off x="6183013" y="5827802"/>
              <a:ext cx="741935" cy="19039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a:off x="6153311" y="6017130"/>
              <a:ext cx="778591" cy="17950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a:off x="6179926" y="6000052"/>
              <a:ext cx="768556" cy="600092"/>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203" name="کارکردهای مشترک" hidden="1"/>
          <p:cNvGrpSpPr/>
          <p:nvPr/>
        </p:nvGrpSpPr>
        <p:grpSpPr>
          <a:xfrm>
            <a:off x="4429019" y="1707285"/>
            <a:ext cx="4442242" cy="4388715"/>
            <a:chOff x="4429019" y="1707285"/>
            <a:chExt cx="4442242" cy="4388715"/>
          </a:xfrm>
        </p:grpSpPr>
        <p:grpSp>
          <p:nvGrpSpPr>
            <p:cNvPr id="106" name="Group 105"/>
            <p:cNvGrpSpPr/>
            <p:nvPr/>
          </p:nvGrpSpPr>
          <p:grpSpPr>
            <a:xfrm>
              <a:off x="6410179" y="1707285"/>
              <a:ext cx="2399987" cy="322064"/>
              <a:chOff x="5154412" y="960262"/>
              <a:chExt cx="2018237" cy="309429"/>
            </a:xfrm>
          </p:grpSpPr>
          <p:sp>
            <p:nvSpPr>
              <p:cNvPr id="167" name="Rounded Rectangle 166"/>
              <p:cNvSpPr/>
              <p:nvPr/>
            </p:nvSpPr>
            <p:spPr>
              <a:xfrm>
                <a:off x="5154412" y="960262"/>
                <a:ext cx="2018237" cy="309429"/>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sp>
          <p:sp>
            <p:nvSpPr>
              <p:cNvPr id="168" name="Rounded Rectangle 6"/>
              <p:cNvSpPr/>
              <p:nvPr/>
            </p:nvSpPr>
            <p:spPr>
              <a:xfrm>
                <a:off x="5163475" y="969325"/>
                <a:ext cx="2000111" cy="291303"/>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6985" tIns="6985" rIns="6985" bIns="6985" numCol="1" spcCol="1270" anchor="ctr" anchorCtr="0">
                <a:noAutofit/>
              </a:bodyPr>
              <a:lstStyle/>
              <a:p>
                <a:pPr lvl="0" algn="ctr" defTabSz="488950" rtl="1">
                  <a:lnSpc>
                    <a:spcPct val="90000"/>
                  </a:lnSpc>
                  <a:spcBef>
                    <a:spcPct val="0"/>
                  </a:spcBef>
                  <a:spcAft>
                    <a:spcPct val="35000"/>
                  </a:spcAft>
                </a:pPr>
                <a:r>
                  <a:rPr lang="fa-IR" sz="1400" b="1" u="none" kern="1200" dirty="0" smtClean="0">
                    <a:solidFill>
                      <a:schemeClr val="tx1"/>
                    </a:solidFill>
                    <a:cs typeface="B Mitra" pitchFamily="2" charset="-78"/>
                    <a:hlinkClick r:id="" action="ppaction://noaction"/>
                  </a:rPr>
                  <a:t> </a:t>
                </a:r>
                <a:r>
                  <a:rPr lang="en-US" sz="1400" b="1" u="none" kern="1200" dirty="0" smtClean="0">
                    <a:solidFill>
                      <a:schemeClr val="tx1"/>
                    </a:solidFill>
                    <a:cs typeface="B Mitra" pitchFamily="2" charset="-78"/>
                  </a:rPr>
                  <a:t>    </a:t>
                </a:r>
                <a:r>
                  <a:rPr lang="en-US" sz="1600" b="1" u="none" kern="1200" dirty="0" smtClean="0">
                    <a:solidFill>
                      <a:srgbClr val="FF0000"/>
                    </a:solidFill>
                    <a:cs typeface="B Mitra" pitchFamily="2" charset="-78"/>
                  </a:rPr>
                  <a:t>C1</a:t>
                </a:r>
                <a:r>
                  <a:rPr lang="fa-IR" sz="1400" b="1" u="none" kern="1200" dirty="0" smtClean="0">
                    <a:solidFill>
                      <a:schemeClr val="tx1"/>
                    </a:solidFill>
                    <a:cs typeface="B Mitra" pitchFamily="2" charset="-78"/>
                  </a:rPr>
                  <a:t>هشدار و تایید خبر</a:t>
                </a:r>
                <a:endParaRPr lang="en-US" sz="1400" b="1" u="none" kern="1200" dirty="0">
                  <a:solidFill>
                    <a:schemeClr val="tx1"/>
                  </a:solidFill>
                  <a:cs typeface="B Mitra" pitchFamily="2" charset="-78"/>
                </a:endParaRPr>
              </a:p>
            </p:txBody>
          </p:sp>
        </p:grpSp>
        <p:grpSp>
          <p:nvGrpSpPr>
            <p:cNvPr id="108" name="Group 107"/>
            <p:cNvGrpSpPr/>
            <p:nvPr/>
          </p:nvGrpSpPr>
          <p:grpSpPr>
            <a:xfrm>
              <a:off x="6410179" y="2087820"/>
              <a:ext cx="2399987" cy="318169"/>
              <a:chOff x="5635636" y="1435085"/>
              <a:chExt cx="1920744" cy="307423"/>
            </a:xfrm>
          </p:grpSpPr>
          <p:sp>
            <p:nvSpPr>
              <p:cNvPr id="163" name="Rounded Rectangle 162"/>
              <p:cNvSpPr/>
              <p:nvPr/>
            </p:nvSpPr>
            <p:spPr>
              <a:xfrm>
                <a:off x="5635636" y="1435085"/>
                <a:ext cx="1920744" cy="307423"/>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sp>
          <p:sp>
            <p:nvSpPr>
              <p:cNvPr id="164" name="Rounded Rectangle 10"/>
              <p:cNvSpPr/>
              <p:nvPr/>
            </p:nvSpPr>
            <p:spPr>
              <a:xfrm>
                <a:off x="5644640" y="1444089"/>
                <a:ext cx="1902736" cy="280399"/>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6985" tIns="6985" rIns="6985" bIns="6985" numCol="1" spcCol="1270" anchor="ctr" anchorCtr="0">
                <a:noAutofit/>
              </a:bodyPr>
              <a:lstStyle/>
              <a:p>
                <a:pPr lvl="0" algn="ctr" defTabSz="488950" rtl="1">
                  <a:lnSpc>
                    <a:spcPct val="90000"/>
                  </a:lnSpc>
                  <a:spcBef>
                    <a:spcPct val="0"/>
                  </a:spcBef>
                  <a:spcAft>
                    <a:spcPct val="35000"/>
                  </a:spcAft>
                </a:pPr>
                <a:r>
                  <a:rPr lang="en-US" sz="1400" b="1" u="none" kern="1200" dirty="0" smtClean="0">
                    <a:solidFill>
                      <a:schemeClr val="tx1"/>
                    </a:solidFill>
                    <a:cs typeface="B Mitra" pitchFamily="2" charset="-78"/>
                  </a:rPr>
                  <a:t>   </a:t>
                </a:r>
                <a:r>
                  <a:rPr lang="en-US" sz="1600" b="1" u="none" kern="1200" dirty="0" smtClean="0">
                    <a:solidFill>
                      <a:srgbClr val="FF0000"/>
                    </a:solidFill>
                    <a:cs typeface="B Mitra" pitchFamily="2" charset="-78"/>
                  </a:rPr>
                  <a:t>C2</a:t>
                </a:r>
                <a:r>
                  <a:rPr lang="fa-IR" sz="1400" b="1" u="none" kern="1200" dirty="0" smtClean="0">
                    <a:solidFill>
                      <a:schemeClr val="tx1"/>
                    </a:solidFill>
                    <a:cs typeface="B Mitra" pitchFamily="2" charset="-78"/>
                  </a:rPr>
                  <a:t>افزایش ظرفیت</a:t>
                </a:r>
                <a:endParaRPr lang="en-US" sz="1400" b="1" u="none" kern="1200" dirty="0">
                  <a:solidFill>
                    <a:schemeClr val="tx1"/>
                  </a:solidFill>
                  <a:cs typeface="B Mitra" pitchFamily="2" charset="-78"/>
                </a:endParaRPr>
              </a:p>
            </p:txBody>
          </p:sp>
        </p:grpSp>
        <p:grpSp>
          <p:nvGrpSpPr>
            <p:cNvPr id="110" name="Group 109"/>
            <p:cNvGrpSpPr/>
            <p:nvPr/>
          </p:nvGrpSpPr>
          <p:grpSpPr>
            <a:xfrm>
              <a:off x="6410180" y="2478618"/>
              <a:ext cx="2399988" cy="332910"/>
              <a:chOff x="6167670" y="1875680"/>
              <a:chExt cx="1851521" cy="357966"/>
            </a:xfrm>
          </p:grpSpPr>
          <p:sp>
            <p:nvSpPr>
              <p:cNvPr id="159" name="Rounded Rectangle 158"/>
              <p:cNvSpPr/>
              <p:nvPr/>
            </p:nvSpPr>
            <p:spPr>
              <a:xfrm>
                <a:off x="6167670" y="1875680"/>
                <a:ext cx="1851521" cy="357966"/>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sp>
          <p:sp>
            <p:nvSpPr>
              <p:cNvPr id="160" name="Rounded Rectangle 14"/>
              <p:cNvSpPr/>
              <p:nvPr/>
            </p:nvSpPr>
            <p:spPr>
              <a:xfrm>
                <a:off x="6178154" y="1886164"/>
                <a:ext cx="1830553" cy="336998"/>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6985" tIns="6985" rIns="6985" bIns="6985" numCol="1" spcCol="1270" anchor="ctr" anchorCtr="0">
                <a:noAutofit/>
              </a:bodyPr>
              <a:lstStyle/>
              <a:p>
                <a:pPr lvl="0" algn="ctr" defTabSz="488950" rtl="1">
                  <a:lnSpc>
                    <a:spcPct val="90000"/>
                  </a:lnSpc>
                  <a:spcBef>
                    <a:spcPct val="0"/>
                  </a:spcBef>
                  <a:spcAft>
                    <a:spcPct val="35000"/>
                  </a:spcAft>
                </a:pPr>
                <a:r>
                  <a:rPr lang="en-US" sz="2000" b="1" u="none" kern="1200" dirty="0" smtClean="0">
                    <a:solidFill>
                      <a:srgbClr val="FF0000"/>
                    </a:solidFill>
                    <a:cs typeface="B Mitra" pitchFamily="2" charset="-78"/>
                  </a:rPr>
                  <a:t>     C3</a:t>
                </a:r>
                <a:r>
                  <a:rPr lang="fa-IR" b="1" u="none" kern="1200" dirty="0" smtClean="0">
                    <a:solidFill>
                      <a:schemeClr val="tx1"/>
                    </a:solidFill>
                    <a:cs typeface="B Mitra" pitchFamily="2" charset="-78"/>
                  </a:rPr>
                  <a:t>ارزیابی وضعیت</a:t>
                </a:r>
                <a:endParaRPr lang="en-US" b="1" u="none" kern="1200" dirty="0">
                  <a:solidFill>
                    <a:schemeClr val="tx1"/>
                  </a:solidFill>
                  <a:cs typeface="B Mitra" pitchFamily="2" charset="-78"/>
                </a:endParaRPr>
              </a:p>
            </p:txBody>
          </p:sp>
        </p:grpSp>
        <p:grpSp>
          <p:nvGrpSpPr>
            <p:cNvPr id="112" name="Group 111"/>
            <p:cNvGrpSpPr/>
            <p:nvPr/>
          </p:nvGrpSpPr>
          <p:grpSpPr>
            <a:xfrm>
              <a:off x="6400801" y="2901829"/>
              <a:ext cx="2409366" cy="320201"/>
              <a:chOff x="6353633" y="2310140"/>
              <a:chExt cx="2409366" cy="320201"/>
            </a:xfrm>
          </p:grpSpPr>
          <p:sp>
            <p:nvSpPr>
              <p:cNvPr id="155" name="Rounded Rectangle 154"/>
              <p:cNvSpPr/>
              <p:nvPr/>
            </p:nvSpPr>
            <p:spPr>
              <a:xfrm>
                <a:off x="6353633" y="2310140"/>
                <a:ext cx="2409366" cy="320201"/>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sp>
          <p:sp>
            <p:nvSpPr>
              <p:cNvPr id="156" name="Rounded Rectangle 18"/>
              <p:cNvSpPr/>
              <p:nvPr/>
            </p:nvSpPr>
            <p:spPr>
              <a:xfrm>
                <a:off x="6363011" y="2319518"/>
                <a:ext cx="2390610" cy="301445"/>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6985" tIns="6985" rIns="6985" bIns="6985" numCol="1" spcCol="1270" anchor="ctr" anchorCtr="0">
                <a:noAutofit/>
              </a:bodyPr>
              <a:lstStyle/>
              <a:p>
                <a:pPr lvl="0" algn="ctr" defTabSz="488950" rtl="1">
                  <a:lnSpc>
                    <a:spcPct val="90000"/>
                  </a:lnSpc>
                  <a:spcBef>
                    <a:spcPct val="0"/>
                  </a:spcBef>
                  <a:spcAft>
                    <a:spcPct val="35000"/>
                  </a:spcAft>
                </a:pPr>
                <a:r>
                  <a:rPr lang="en-US" sz="1600" b="1" u="none" kern="1200" dirty="0" smtClean="0">
                    <a:solidFill>
                      <a:srgbClr val="FF0000"/>
                    </a:solidFill>
                    <a:cs typeface="B Mitra" pitchFamily="2" charset="-78"/>
                  </a:rPr>
                  <a:t>C4</a:t>
                </a:r>
                <a:r>
                  <a:rPr lang="fa-IR" sz="1600" b="1" u="none" kern="1200" dirty="0" smtClean="0">
                    <a:solidFill>
                      <a:srgbClr val="FF0000"/>
                    </a:solidFill>
                    <a:cs typeface="B Mitra" pitchFamily="2" charset="-78"/>
                  </a:rPr>
                  <a:t> </a:t>
                </a:r>
                <a:r>
                  <a:rPr lang="fa-IR" sz="1400" b="1" u="none" kern="1200" dirty="0" smtClean="0">
                    <a:solidFill>
                      <a:schemeClr val="tx1"/>
                    </a:solidFill>
                    <a:cs typeface="B Mitra" pitchFamily="2" charset="-78"/>
                  </a:rPr>
                  <a:t>   تدوین برنامه عملیات میدانی </a:t>
                </a:r>
                <a:r>
                  <a:rPr lang="en-US" sz="1400" b="1" u="none" kern="1200" dirty="0" smtClean="0">
                    <a:solidFill>
                      <a:schemeClr val="tx1"/>
                    </a:solidFill>
                    <a:cs typeface="B Mitra" pitchFamily="2" charset="-78"/>
                  </a:rPr>
                  <a:t>IAP</a:t>
                </a:r>
                <a:endParaRPr lang="en-US" sz="1400" b="1" u="none" kern="1200" dirty="0">
                  <a:solidFill>
                    <a:schemeClr val="tx1"/>
                  </a:solidFill>
                  <a:cs typeface="B Mitra" pitchFamily="2" charset="-78"/>
                </a:endParaRPr>
              </a:p>
            </p:txBody>
          </p:sp>
        </p:grpSp>
        <p:grpSp>
          <p:nvGrpSpPr>
            <p:cNvPr id="114" name="Group 113"/>
            <p:cNvGrpSpPr/>
            <p:nvPr/>
          </p:nvGrpSpPr>
          <p:grpSpPr>
            <a:xfrm>
              <a:off x="6410180" y="3316401"/>
              <a:ext cx="2399988" cy="318025"/>
              <a:chOff x="6572666" y="2766307"/>
              <a:chExt cx="2190333" cy="402747"/>
            </a:xfrm>
          </p:grpSpPr>
          <p:sp>
            <p:nvSpPr>
              <p:cNvPr id="151" name="Rounded Rectangle 150"/>
              <p:cNvSpPr/>
              <p:nvPr/>
            </p:nvSpPr>
            <p:spPr>
              <a:xfrm>
                <a:off x="6572666" y="2766307"/>
                <a:ext cx="2190333" cy="402747"/>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sp>
          <p:sp>
            <p:nvSpPr>
              <p:cNvPr id="152" name="Rounded Rectangle 22"/>
              <p:cNvSpPr/>
              <p:nvPr/>
            </p:nvSpPr>
            <p:spPr>
              <a:xfrm>
                <a:off x="6584462" y="2778103"/>
                <a:ext cx="2166741" cy="379155"/>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6985" tIns="6985" rIns="6985" bIns="6985" numCol="1" spcCol="1270" anchor="ctr" anchorCtr="0">
                <a:noAutofit/>
              </a:bodyPr>
              <a:lstStyle/>
              <a:p>
                <a:pPr lvl="0" algn="ctr" defTabSz="488950" rtl="1">
                  <a:lnSpc>
                    <a:spcPct val="90000"/>
                  </a:lnSpc>
                  <a:spcBef>
                    <a:spcPct val="0"/>
                  </a:spcBef>
                  <a:spcAft>
                    <a:spcPct val="35000"/>
                  </a:spcAft>
                </a:pPr>
                <a:r>
                  <a:rPr lang="en-US" sz="1600" b="1" u="none" kern="1200" dirty="0" smtClean="0">
                    <a:solidFill>
                      <a:srgbClr val="FF0000"/>
                    </a:solidFill>
                    <a:cs typeface="B Mitra" pitchFamily="2" charset="-78"/>
                  </a:rPr>
                  <a:t>     C5</a:t>
                </a:r>
                <a:r>
                  <a:rPr lang="fa-IR" sz="1600" b="1" u="none" kern="1200" dirty="0" smtClean="0">
                    <a:solidFill>
                      <a:srgbClr val="FF0000"/>
                    </a:solidFill>
                    <a:cs typeface="B Mitra" pitchFamily="2" charset="-78"/>
                  </a:rPr>
                  <a:t> </a:t>
                </a:r>
                <a:r>
                  <a:rPr lang="fa-IR" sz="1400" b="1" u="none" kern="1200" dirty="0" smtClean="0">
                    <a:solidFill>
                      <a:schemeClr val="tx1"/>
                    </a:solidFill>
                    <a:cs typeface="B Mitra" pitchFamily="2" charset="-78"/>
                  </a:rPr>
                  <a:t>فرماندهی، کنترل و هماهنگی</a:t>
                </a:r>
                <a:endParaRPr lang="en-US" sz="1400" b="1" u="none" kern="1200" dirty="0">
                  <a:solidFill>
                    <a:schemeClr val="tx1"/>
                  </a:solidFill>
                  <a:cs typeface="B Mitra" pitchFamily="2" charset="-78"/>
                </a:endParaRPr>
              </a:p>
            </p:txBody>
          </p:sp>
        </p:grpSp>
        <p:grpSp>
          <p:nvGrpSpPr>
            <p:cNvPr id="116" name="Group 115"/>
            <p:cNvGrpSpPr/>
            <p:nvPr/>
          </p:nvGrpSpPr>
          <p:grpSpPr>
            <a:xfrm>
              <a:off x="6400801" y="3724728"/>
              <a:ext cx="2431443" cy="274513"/>
              <a:chOff x="6412792" y="3380945"/>
              <a:chExt cx="2350207" cy="322253"/>
            </a:xfrm>
          </p:grpSpPr>
          <p:sp>
            <p:nvSpPr>
              <p:cNvPr id="147" name="Rounded Rectangle 146"/>
              <p:cNvSpPr/>
              <p:nvPr/>
            </p:nvSpPr>
            <p:spPr>
              <a:xfrm>
                <a:off x="6412792" y="3380945"/>
                <a:ext cx="2350207" cy="322253"/>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sp>
          <p:sp>
            <p:nvSpPr>
              <p:cNvPr id="148" name="Rounded Rectangle 26"/>
              <p:cNvSpPr/>
              <p:nvPr/>
            </p:nvSpPr>
            <p:spPr>
              <a:xfrm>
                <a:off x="6422230" y="3390383"/>
                <a:ext cx="2331331" cy="303377"/>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6985" tIns="6985" rIns="6985" bIns="6985" numCol="1" spcCol="1270" anchor="ctr" anchorCtr="0">
                <a:noAutofit/>
              </a:bodyPr>
              <a:lstStyle/>
              <a:p>
                <a:pPr lvl="0" algn="ctr" defTabSz="488950" rtl="1">
                  <a:lnSpc>
                    <a:spcPct val="90000"/>
                  </a:lnSpc>
                  <a:spcBef>
                    <a:spcPct val="0"/>
                  </a:spcBef>
                  <a:spcAft>
                    <a:spcPct val="35000"/>
                  </a:spcAft>
                </a:pPr>
                <a:r>
                  <a:rPr lang="en-US" sz="1400" b="1" u="none" kern="1200" dirty="0" smtClean="0">
                    <a:solidFill>
                      <a:schemeClr val="tx1"/>
                    </a:solidFill>
                    <a:cs typeface="B Mitra" pitchFamily="2" charset="-78"/>
                  </a:rPr>
                  <a:t>   </a:t>
                </a:r>
                <a:r>
                  <a:rPr lang="en-US" sz="1600" b="1" u="none" kern="1200" dirty="0" smtClean="0">
                    <a:solidFill>
                      <a:srgbClr val="FF0000"/>
                    </a:solidFill>
                    <a:cs typeface="B Mitra" pitchFamily="2" charset="-78"/>
                  </a:rPr>
                  <a:t>C6</a:t>
                </a:r>
                <a:r>
                  <a:rPr lang="fa-IR" sz="1400" b="1" u="none" kern="1200" dirty="0" smtClean="0">
                    <a:solidFill>
                      <a:schemeClr val="tx1"/>
                    </a:solidFill>
                    <a:cs typeface="B Mitra" pitchFamily="2" charset="-78"/>
                  </a:rPr>
                  <a:t>پشتیبانی و تداوم ارایه خدمات</a:t>
                </a:r>
                <a:endParaRPr lang="en-US" sz="1400" b="1" u="none" kern="1200" dirty="0">
                  <a:solidFill>
                    <a:schemeClr val="tx1"/>
                  </a:solidFill>
                  <a:cs typeface="B Mitra" pitchFamily="2" charset="-78"/>
                </a:endParaRPr>
              </a:p>
            </p:txBody>
          </p:sp>
        </p:grpSp>
        <p:grpSp>
          <p:nvGrpSpPr>
            <p:cNvPr id="118" name="Group 117"/>
            <p:cNvGrpSpPr/>
            <p:nvPr/>
          </p:nvGrpSpPr>
          <p:grpSpPr>
            <a:xfrm>
              <a:off x="6400801" y="4095070"/>
              <a:ext cx="2440881" cy="325426"/>
              <a:chOff x="6412792" y="3877127"/>
              <a:chExt cx="2350207" cy="322253"/>
            </a:xfrm>
          </p:grpSpPr>
          <p:sp>
            <p:nvSpPr>
              <p:cNvPr id="143" name="Rounded Rectangle 142"/>
              <p:cNvSpPr/>
              <p:nvPr/>
            </p:nvSpPr>
            <p:spPr>
              <a:xfrm>
                <a:off x="6412792" y="3877127"/>
                <a:ext cx="2350207" cy="322253"/>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sp>
          <p:sp>
            <p:nvSpPr>
              <p:cNvPr id="144" name="Rounded Rectangle 30"/>
              <p:cNvSpPr/>
              <p:nvPr/>
            </p:nvSpPr>
            <p:spPr>
              <a:xfrm>
                <a:off x="6422230" y="3886565"/>
                <a:ext cx="2331331" cy="303377"/>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6985" tIns="6985" rIns="6985" bIns="6985" numCol="1" spcCol="1270" anchor="ctr" anchorCtr="0">
                <a:noAutofit/>
              </a:bodyPr>
              <a:lstStyle/>
              <a:p>
                <a:pPr lvl="0" algn="ctr" defTabSz="488950" rtl="1">
                  <a:lnSpc>
                    <a:spcPct val="90000"/>
                  </a:lnSpc>
                  <a:spcBef>
                    <a:spcPct val="0"/>
                  </a:spcBef>
                  <a:spcAft>
                    <a:spcPct val="35000"/>
                  </a:spcAft>
                </a:pPr>
                <a:r>
                  <a:rPr lang="en-US" sz="1400" b="1" u="none" kern="1200" dirty="0" smtClean="0">
                    <a:solidFill>
                      <a:schemeClr val="tx1"/>
                    </a:solidFill>
                    <a:cs typeface="B Mitra" pitchFamily="2" charset="-78"/>
                  </a:rPr>
                  <a:t>    </a:t>
                </a:r>
                <a:r>
                  <a:rPr lang="en-US" sz="1600" b="1" u="none" kern="1200" dirty="0" smtClean="0">
                    <a:solidFill>
                      <a:srgbClr val="FF0000"/>
                    </a:solidFill>
                    <a:cs typeface="B Mitra" pitchFamily="2" charset="-78"/>
                  </a:rPr>
                  <a:t>C7</a:t>
                </a:r>
                <a:r>
                  <a:rPr lang="fa-IR" sz="1400" b="1" u="none" kern="1200" dirty="0" smtClean="0">
                    <a:solidFill>
                      <a:schemeClr val="tx1"/>
                    </a:solidFill>
                    <a:cs typeface="B Mitra" pitchFamily="2" charset="-78"/>
                  </a:rPr>
                  <a:t>ایمنی پرسنل</a:t>
                </a:r>
                <a:endParaRPr lang="en-US" sz="1400" b="1" u="none" kern="1200" dirty="0">
                  <a:solidFill>
                    <a:schemeClr val="tx1"/>
                  </a:solidFill>
                  <a:cs typeface="B Mitra" pitchFamily="2" charset="-78"/>
                </a:endParaRPr>
              </a:p>
            </p:txBody>
          </p:sp>
        </p:grpSp>
        <p:grpSp>
          <p:nvGrpSpPr>
            <p:cNvPr id="120" name="Group 119"/>
            <p:cNvGrpSpPr/>
            <p:nvPr/>
          </p:nvGrpSpPr>
          <p:grpSpPr>
            <a:xfrm>
              <a:off x="6400801" y="4486354"/>
              <a:ext cx="2437539" cy="299594"/>
              <a:chOff x="6038778" y="4353110"/>
              <a:chExt cx="2567919" cy="310310"/>
            </a:xfrm>
          </p:grpSpPr>
          <p:sp>
            <p:nvSpPr>
              <p:cNvPr id="139" name="Rounded Rectangle 138"/>
              <p:cNvSpPr/>
              <p:nvPr/>
            </p:nvSpPr>
            <p:spPr>
              <a:xfrm>
                <a:off x="6038778" y="4353110"/>
                <a:ext cx="2567919" cy="310310"/>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sp>
          <p:sp>
            <p:nvSpPr>
              <p:cNvPr id="140" name="Rounded Rectangle 34"/>
              <p:cNvSpPr/>
              <p:nvPr/>
            </p:nvSpPr>
            <p:spPr>
              <a:xfrm>
                <a:off x="6047867" y="4362199"/>
                <a:ext cx="2549741" cy="292132"/>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6985" tIns="6985" rIns="6985" bIns="6985" numCol="1" spcCol="1270" anchor="ctr" anchorCtr="0">
                <a:noAutofit/>
              </a:bodyPr>
              <a:lstStyle/>
              <a:p>
                <a:pPr lvl="0" algn="ctr" defTabSz="488950" rtl="1">
                  <a:lnSpc>
                    <a:spcPct val="90000"/>
                  </a:lnSpc>
                  <a:spcBef>
                    <a:spcPct val="0"/>
                  </a:spcBef>
                  <a:spcAft>
                    <a:spcPct val="35000"/>
                  </a:spcAft>
                </a:pPr>
                <a:r>
                  <a:rPr lang="en-US" sz="1600" b="1" u="none" kern="1200" dirty="0" smtClean="0">
                    <a:solidFill>
                      <a:srgbClr val="FF0000"/>
                    </a:solidFill>
                    <a:cs typeface="B Mitra" pitchFamily="2" charset="-78"/>
                  </a:rPr>
                  <a:t>    C8</a:t>
                </a:r>
                <a:r>
                  <a:rPr lang="fa-IR" sz="1400" b="1" u="none" kern="1200" dirty="0" smtClean="0">
                    <a:solidFill>
                      <a:schemeClr val="tx1"/>
                    </a:solidFill>
                    <a:cs typeface="B Mitra" pitchFamily="2" charset="-78"/>
                  </a:rPr>
                  <a:t>امنیت پرسنل</a:t>
                </a:r>
                <a:endParaRPr lang="en-US" sz="1400" b="1" u="none" kern="1200" dirty="0">
                  <a:solidFill>
                    <a:schemeClr val="tx1"/>
                  </a:solidFill>
                  <a:cs typeface="B Mitra" pitchFamily="2" charset="-78"/>
                </a:endParaRPr>
              </a:p>
            </p:txBody>
          </p:sp>
        </p:grpSp>
        <p:grpSp>
          <p:nvGrpSpPr>
            <p:cNvPr id="122" name="Group 121"/>
            <p:cNvGrpSpPr/>
            <p:nvPr/>
          </p:nvGrpSpPr>
          <p:grpSpPr>
            <a:xfrm>
              <a:off x="6400801" y="4881021"/>
              <a:ext cx="2446738" cy="337012"/>
              <a:chOff x="5783104" y="4788092"/>
              <a:chExt cx="2559964" cy="347740"/>
            </a:xfrm>
          </p:grpSpPr>
          <p:sp>
            <p:nvSpPr>
              <p:cNvPr id="135" name="Rounded Rectangle 134"/>
              <p:cNvSpPr/>
              <p:nvPr/>
            </p:nvSpPr>
            <p:spPr>
              <a:xfrm>
                <a:off x="5783104" y="4788092"/>
                <a:ext cx="2559964" cy="347740"/>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sp>
          <p:sp>
            <p:nvSpPr>
              <p:cNvPr id="136" name="Rounded Rectangle 38"/>
              <p:cNvSpPr/>
              <p:nvPr/>
            </p:nvSpPr>
            <p:spPr>
              <a:xfrm>
                <a:off x="5793289" y="4798277"/>
                <a:ext cx="2539594" cy="327370"/>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6985" tIns="6985" rIns="6985" bIns="6985" numCol="1" spcCol="1270" anchor="ctr" anchorCtr="0">
                <a:noAutofit/>
              </a:bodyPr>
              <a:lstStyle/>
              <a:p>
                <a:pPr lvl="0" algn="ctr" defTabSz="488950" rtl="1">
                  <a:lnSpc>
                    <a:spcPct val="90000"/>
                  </a:lnSpc>
                  <a:spcBef>
                    <a:spcPct val="0"/>
                  </a:spcBef>
                  <a:spcAft>
                    <a:spcPct val="35000"/>
                  </a:spcAft>
                </a:pPr>
                <a:r>
                  <a:rPr lang="en-US" sz="1600" b="1" u="none" kern="1200" dirty="0" smtClean="0">
                    <a:solidFill>
                      <a:srgbClr val="FF0000"/>
                    </a:solidFill>
                    <a:cs typeface="B Mitra" pitchFamily="2" charset="-78"/>
                  </a:rPr>
                  <a:t>   C9</a:t>
                </a:r>
                <a:r>
                  <a:rPr lang="fa-IR" sz="1400" b="1" u="none" kern="1200" dirty="0" smtClean="0">
                    <a:solidFill>
                      <a:schemeClr val="tx1"/>
                    </a:solidFill>
                    <a:cs typeface="B Mitra" pitchFamily="2" charset="-78"/>
                  </a:rPr>
                  <a:t>تخلیه واحد بهداشتی درمانی</a:t>
                </a:r>
                <a:endParaRPr lang="en-US" sz="1400" b="1" u="none" kern="1200" dirty="0">
                  <a:solidFill>
                    <a:schemeClr val="tx1"/>
                  </a:solidFill>
                  <a:cs typeface="B Mitra" pitchFamily="2" charset="-78"/>
                </a:endParaRPr>
              </a:p>
            </p:txBody>
          </p:sp>
        </p:grpSp>
        <p:grpSp>
          <p:nvGrpSpPr>
            <p:cNvPr id="124" name="Group 123"/>
            <p:cNvGrpSpPr/>
            <p:nvPr/>
          </p:nvGrpSpPr>
          <p:grpSpPr>
            <a:xfrm>
              <a:off x="6400800" y="5308335"/>
              <a:ext cx="2456923" cy="315813"/>
              <a:chOff x="5272289" y="5281723"/>
              <a:chExt cx="2559964" cy="412418"/>
            </a:xfrm>
          </p:grpSpPr>
          <p:sp>
            <p:nvSpPr>
              <p:cNvPr id="131" name="Rounded Rectangle 130"/>
              <p:cNvSpPr/>
              <p:nvPr/>
            </p:nvSpPr>
            <p:spPr>
              <a:xfrm>
                <a:off x="5272289" y="5281723"/>
                <a:ext cx="2559964" cy="412418"/>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sp>
          <p:sp>
            <p:nvSpPr>
              <p:cNvPr id="132" name="Rounded Rectangle 42"/>
              <p:cNvSpPr/>
              <p:nvPr/>
            </p:nvSpPr>
            <p:spPr>
              <a:xfrm>
                <a:off x="5284368" y="5293802"/>
                <a:ext cx="2535806" cy="388260"/>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6985" tIns="6985" rIns="6985" bIns="6985" numCol="1" spcCol="1270" anchor="ctr" anchorCtr="0">
                <a:noAutofit/>
              </a:bodyPr>
              <a:lstStyle/>
              <a:p>
                <a:pPr lvl="0" algn="ctr" defTabSz="488950" rtl="1">
                  <a:lnSpc>
                    <a:spcPct val="90000"/>
                  </a:lnSpc>
                  <a:spcBef>
                    <a:spcPct val="0"/>
                  </a:spcBef>
                  <a:spcAft>
                    <a:spcPct val="35000"/>
                  </a:spcAft>
                </a:pPr>
                <a:r>
                  <a:rPr lang="en-US" sz="1400" b="1" u="none" kern="1200" dirty="0" smtClean="0">
                    <a:solidFill>
                      <a:schemeClr val="tx1"/>
                    </a:solidFill>
                    <a:cs typeface="B Mitra" pitchFamily="2" charset="-78"/>
                  </a:rPr>
                  <a:t>    </a:t>
                </a:r>
                <a:r>
                  <a:rPr lang="en-US" sz="1600" b="1" u="none" kern="1200" dirty="0" smtClean="0">
                    <a:solidFill>
                      <a:srgbClr val="FF0000"/>
                    </a:solidFill>
                    <a:cs typeface="B Mitra" pitchFamily="2" charset="-78"/>
                  </a:rPr>
                  <a:t>C10</a:t>
                </a:r>
                <a:r>
                  <a:rPr lang="fa-IR" sz="1400" b="1" u="none" kern="1200" dirty="0" smtClean="0">
                    <a:solidFill>
                      <a:schemeClr val="tx1"/>
                    </a:solidFill>
                    <a:cs typeface="B Mitra" pitchFamily="2" charset="-78"/>
                  </a:rPr>
                  <a:t>اطلاع رسانی عمومی</a:t>
                </a:r>
                <a:endParaRPr lang="en-US" sz="1400" b="1" u="none" kern="1200" dirty="0">
                  <a:solidFill>
                    <a:schemeClr val="tx1"/>
                  </a:solidFill>
                  <a:cs typeface="B Mitra" pitchFamily="2" charset="-78"/>
                </a:endParaRPr>
              </a:p>
            </p:txBody>
          </p:sp>
        </p:grpSp>
        <p:grpSp>
          <p:nvGrpSpPr>
            <p:cNvPr id="126" name="Group 125"/>
            <p:cNvGrpSpPr/>
            <p:nvPr/>
          </p:nvGrpSpPr>
          <p:grpSpPr>
            <a:xfrm>
              <a:off x="6400800" y="5714449"/>
              <a:ext cx="2470461" cy="381551"/>
              <a:chOff x="4991337" y="5826814"/>
              <a:chExt cx="2409366" cy="434008"/>
            </a:xfrm>
          </p:grpSpPr>
          <p:sp>
            <p:nvSpPr>
              <p:cNvPr id="127" name="Rounded Rectangle 126"/>
              <p:cNvSpPr/>
              <p:nvPr/>
            </p:nvSpPr>
            <p:spPr>
              <a:xfrm>
                <a:off x="4991337" y="5826814"/>
                <a:ext cx="2409366" cy="434008"/>
              </a:xfrm>
              <a:prstGeom prst="roundRect">
                <a:avLst>
                  <a:gd name="adj" fmla="val 10000"/>
                </a:avLst>
              </a:prstGeom>
            </p:spPr>
            <p:style>
              <a:lnRef idx="1">
                <a:schemeClr val="accent4"/>
              </a:lnRef>
              <a:fillRef idx="2">
                <a:schemeClr val="accent4"/>
              </a:fillRef>
              <a:effectRef idx="1">
                <a:schemeClr val="accent4"/>
              </a:effectRef>
              <a:fontRef idx="minor">
                <a:schemeClr val="dk1"/>
              </a:fontRef>
            </p:style>
          </p:sp>
          <p:sp>
            <p:nvSpPr>
              <p:cNvPr id="128" name="Rounded Rectangle 46"/>
              <p:cNvSpPr/>
              <p:nvPr/>
            </p:nvSpPr>
            <p:spPr>
              <a:xfrm>
                <a:off x="5004049" y="5839526"/>
                <a:ext cx="2383942" cy="408584"/>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6985" tIns="6985" rIns="6985" bIns="6985" numCol="1" spcCol="1270" anchor="ctr" anchorCtr="0">
                <a:noAutofit/>
              </a:bodyPr>
              <a:lstStyle/>
              <a:p>
                <a:pPr lvl="0" algn="ctr" defTabSz="488950" rtl="1">
                  <a:lnSpc>
                    <a:spcPct val="90000"/>
                  </a:lnSpc>
                  <a:spcBef>
                    <a:spcPct val="0"/>
                  </a:spcBef>
                  <a:spcAft>
                    <a:spcPct val="35000"/>
                  </a:spcAft>
                </a:pPr>
                <a:r>
                  <a:rPr lang="en-US" sz="1400" b="1" u="none" kern="1200" dirty="0" smtClean="0">
                    <a:solidFill>
                      <a:schemeClr val="tx1"/>
                    </a:solidFill>
                    <a:cs typeface="B Mitra" pitchFamily="2" charset="-78"/>
                  </a:rPr>
                  <a:t>    </a:t>
                </a:r>
                <a:r>
                  <a:rPr lang="en-US" sz="1600" b="1" u="none" kern="1200" dirty="0" smtClean="0">
                    <a:solidFill>
                      <a:srgbClr val="FF0000"/>
                    </a:solidFill>
                    <a:cs typeface="B Mitra" pitchFamily="2" charset="-78"/>
                  </a:rPr>
                  <a:t>C11</a:t>
                </a:r>
                <a:r>
                  <a:rPr lang="fa-IR" sz="1400" b="1" u="none" kern="1200" dirty="0" smtClean="0">
                    <a:solidFill>
                      <a:schemeClr val="tx1"/>
                    </a:solidFill>
                    <a:cs typeface="B Mitra" pitchFamily="2" charset="-78"/>
                  </a:rPr>
                  <a:t>ارزشیابی عملکرد</a:t>
                </a:r>
                <a:endParaRPr lang="en-US" sz="1400" b="1" u="none" kern="1200" dirty="0">
                  <a:solidFill>
                    <a:schemeClr val="tx1"/>
                  </a:solidFill>
                  <a:cs typeface="B Mitra" pitchFamily="2" charset="-78"/>
                </a:endParaRPr>
              </a:p>
            </p:txBody>
          </p:sp>
        </p:grpSp>
        <p:cxnSp>
          <p:nvCxnSpPr>
            <p:cNvPr id="172" name="Straight Connector 171"/>
            <p:cNvCxnSpPr>
              <a:endCxn id="167" idx="1"/>
            </p:cNvCxnSpPr>
            <p:nvPr/>
          </p:nvCxnSpPr>
          <p:spPr>
            <a:xfrm flipV="1">
              <a:off x="4453941" y="1868317"/>
              <a:ext cx="1956238" cy="201788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3" name="Straight Connector 172"/>
            <p:cNvCxnSpPr>
              <a:endCxn id="163" idx="1"/>
            </p:cNvCxnSpPr>
            <p:nvPr/>
          </p:nvCxnSpPr>
          <p:spPr>
            <a:xfrm flipV="1">
              <a:off x="4429019" y="2246905"/>
              <a:ext cx="1981160" cy="163929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6" name="Straight Connector 175"/>
            <p:cNvCxnSpPr>
              <a:endCxn id="159" idx="1"/>
            </p:cNvCxnSpPr>
            <p:nvPr/>
          </p:nvCxnSpPr>
          <p:spPr>
            <a:xfrm flipV="1">
              <a:off x="4466866" y="2645073"/>
              <a:ext cx="1943314" cy="124112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9" name="Straight Connector 178"/>
            <p:cNvCxnSpPr>
              <a:endCxn id="155" idx="1"/>
            </p:cNvCxnSpPr>
            <p:nvPr/>
          </p:nvCxnSpPr>
          <p:spPr>
            <a:xfrm flipV="1">
              <a:off x="4462202" y="3061930"/>
              <a:ext cx="1938599" cy="80005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2" name="Straight Connector 181"/>
            <p:cNvCxnSpPr>
              <a:endCxn id="151" idx="1"/>
            </p:cNvCxnSpPr>
            <p:nvPr/>
          </p:nvCxnSpPr>
          <p:spPr>
            <a:xfrm flipV="1">
              <a:off x="4462201" y="3475414"/>
              <a:ext cx="1947979" cy="38657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5" name="Straight Connector 184"/>
            <p:cNvCxnSpPr>
              <a:endCxn id="147" idx="1"/>
            </p:cNvCxnSpPr>
            <p:nvPr/>
          </p:nvCxnSpPr>
          <p:spPr>
            <a:xfrm flipV="1">
              <a:off x="4468832" y="3861985"/>
              <a:ext cx="1931969" cy="1437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8" name="Straight Connector 187"/>
            <p:cNvCxnSpPr>
              <a:endCxn id="143" idx="1"/>
            </p:cNvCxnSpPr>
            <p:nvPr/>
          </p:nvCxnSpPr>
          <p:spPr>
            <a:xfrm>
              <a:off x="4483773" y="3869174"/>
              <a:ext cx="1917028" cy="38860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91" name="Straight Connector 190"/>
            <p:cNvCxnSpPr>
              <a:endCxn id="139" idx="1"/>
            </p:cNvCxnSpPr>
            <p:nvPr/>
          </p:nvCxnSpPr>
          <p:spPr>
            <a:xfrm>
              <a:off x="4500231" y="3876030"/>
              <a:ext cx="1900570" cy="76012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94" name="Straight Connector 193"/>
            <p:cNvCxnSpPr>
              <a:endCxn id="135" idx="1"/>
            </p:cNvCxnSpPr>
            <p:nvPr/>
          </p:nvCxnSpPr>
          <p:spPr>
            <a:xfrm>
              <a:off x="4470184" y="3893056"/>
              <a:ext cx="1930617" cy="115647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97" name="Straight Connector 196"/>
            <p:cNvCxnSpPr>
              <a:endCxn id="131" idx="1"/>
            </p:cNvCxnSpPr>
            <p:nvPr/>
          </p:nvCxnSpPr>
          <p:spPr>
            <a:xfrm>
              <a:off x="4455616" y="3883808"/>
              <a:ext cx="1945184" cy="158243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00" name="Straight Connector 199"/>
            <p:cNvCxnSpPr>
              <a:endCxn id="127" idx="1"/>
            </p:cNvCxnSpPr>
            <p:nvPr/>
          </p:nvCxnSpPr>
          <p:spPr>
            <a:xfrm>
              <a:off x="4495358" y="3880644"/>
              <a:ext cx="1905442" cy="2024581"/>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55" name="کارکردهای فاز آمادگی" hidden="1"/>
          <p:cNvGrpSpPr/>
          <p:nvPr/>
        </p:nvGrpSpPr>
        <p:grpSpPr>
          <a:xfrm>
            <a:off x="4387178" y="1326307"/>
            <a:ext cx="3700778" cy="2745423"/>
            <a:chOff x="4387178" y="1326307"/>
            <a:chExt cx="3700778" cy="2745423"/>
          </a:xfrm>
        </p:grpSpPr>
        <p:sp>
          <p:nvSpPr>
            <p:cNvPr id="40" name="Freeform 39"/>
            <p:cNvSpPr/>
            <p:nvPr/>
          </p:nvSpPr>
          <p:spPr>
            <a:xfrm>
              <a:off x="5258829" y="1326307"/>
              <a:ext cx="2805927" cy="467657"/>
            </a:xfrm>
            <a:custGeom>
              <a:avLst/>
              <a:gdLst>
                <a:gd name="connsiteX0" fmla="*/ 0 w 2805927"/>
                <a:gd name="connsiteY0" fmla="*/ 46766 h 467657"/>
                <a:gd name="connsiteX1" fmla="*/ 46766 w 2805927"/>
                <a:gd name="connsiteY1" fmla="*/ 0 h 467657"/>
                <a:gd name="connsiteX2" fmla="*/ 2759161 w 2805927"/>
                <a:gd name="connsiteY2" fmla="*/ 0 h 467657"/>
                <a:gd name="connsiteX3" fmla="*/ 2805927 w 2805927"/>
                <a:gd name="connsiteY3" fmla="*/ 46766 h 467657"/>
                <a:gd name="connsiteX4" fmla="*/ 2805927 w 2805927"/>
                <a:gd name="connsiteY4" fmla="*/ 420891 h 467657"/>
                <a:gd name="connsiteX5" fmla="*/ 2759161 w 2805927"/>
                <a:gd name="connsiteY5" fmla="*/ 467657 h 467657"/>
                <a:gd name="connsiteX6" fmla="*/ 46766 w 2805927"/>
                <a:gd name="connsiteY6" fmla="*/ 467657 h 467657"/>
                <a:gd name="connsiteX7" fmla="*/ 0 w 2805927"/>
                <a:gd name="connsiteY7" fmla="*/ 420891 h 467657"/>
                <a:gd name="connsiteX8" fmla="*/ 0 w 2805927"/>
                <a:gd name="connsiteY8" fmla="*/ 46766 h 46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5927" h="467657">
                  <a:moveTo>
                    <a:pt x="0" y="46766"/>
                  </a:moveTo>
                  <a:cubicBezTo>
                    <a:pt x="0" y="20938"/>
                    <a:pt x="20938" y="0"/>
                    <a:pt x="46766" y="0"/>
                  </a:cubicBezTo>
                  <a:lnTo>
                    <a:pt x="2759161" y="0"/>
                  </a:lnTo>
                  <a:cubicBezTo>
                    <a:pt x="2784989" y="0"/>
                    <a:pt x="2805927" y="20938"/>
                    <a:pt x="2805927" y="46766"/>
                  </a:cubicBezTo>
                  <a:lnTo>
                    <a:pt x="2805927" y="420891"/>
                  </a:lnTo>
                  <a:cubicBezTo>
                    <a:pt x="2805927" y="446719"/>
                    <a:pt x="2784989" y="467657"/>
                    <a:pt x="2759161" y="467657"/>
                  </a:cubicBezTo>
                  <a:lnTo>
                    <a:pt x="46766" y="467657"/>
                  </a:lnTo>
                  <a:cubicBezTo>
                    <a:pt x="20938" y="467657"/>
                    <a:pt x="0" y="446719"/>
                    <a:pt x="0" y="420891"/>
                  </a:cubicBezTo>
                  <a:lnTo>
                    <a:pt x="0" y="46766"/>
                  </a:lnTo>
                  <a:close/>
                </a:path>
              </a:pathLst>
            </a:custGeom>
          </p:spPr>
          <p:style>
            <a:lnRef idx="1">
              <a:schemeClr val="accent3"/>
            </a:lnRef>
            <a:fillRef idx="2">
              <a:schemeClr val="accent3"/>
            </a:fillRef>
            <a:effectRef idx="1">
              <a:schemeClr val="accent3"/>
            </a:effectRef>
            <a:fontRef idx="minor">
              <a:schemeClr val="dk1"/>
            </a:fontRef>
          </p:style>
          <p:txBody>
            <a:bodyPr spcFirstLastPara="0" vert="horz" wrap="square" lIns="28302" tIns="28302" rIns="28302" bIns="28302" numCol="1" spcCol="1270" anchor="ctr" anchorCtr="0">
              <a:noAutofit/>
            </a:bodyPr>
            <a:lstStyle/>
            <a:p>
              <a:pPr lvl="0" algn="ctr" defTabSz="1022350" rtl="1">
                <a:lnSpc>
                  <a:spcPct val="90000"/>
                </a:lnSpc>
                <a:spcBef>
                  <a:spcPct val="0"/>
                </a:spcBef>
                <a:spcAft>
                  <a:spcPct val="35000"/>
                </a:spcAft>
              </a:pPr>
              <a:r>
                <a:rPr lang="fa-IR" sz="2300" kern="1200" dirty="0" smtClean="0">
                  <a:solidFill>
                    <a:schemeClr val="tx1"/>
                  </a:solidFill>
                  <a:cs typeface="B Mitra" pitchFamily="2" charset="-78"/>
                </a:rPr>
                <a:t>هماهنگی راهبردی با ذینفعان</a:t>
              </a:r>
              <a:endParaRPr lang="en-US" sz="2300" kern="1200" dirty="0">
                <a:solidFill>
                  <a:schemeClr val="tx1"/>
                </a:solidFill>
                <a:cs typeface="B Mitra" pitchFamily="2" charset="-78"/>
              </a:endParaRPr>
            </a:p>
          </p:txBody>
        </p:sp>
        <p:sp>
          <p:nvSpPr>
            <p:cNvPr id="42" name="Freeform 41"/>
            <p:cNvSpPr/>
            <p:nvPr/>
          </p:nvSpPr>
          <p:spPr>
            <a:xfrm>
              <a:off x="5311144" y="1890525"/>
              <a:ext cx="2759655" cy="467657"/>
            </a:xfrm>
            <a:custGeom>
              <a:avLst/>
              <a:gdLst>
                <a:gd name="connsiteX0" fmla="*/ 0 w 2759655"/>
                <a:gd name="connsiteY0" fmla="*/ 46766 h 467657"/>
                <a:gd name="connsiteX1" fmla="*/ 46766 w 2759655"/>
                <a:gd name="connsiteY1" fmla="*/ 0 h 467657"/>
                <a:gd name="connsiteX2" fmla="*/ 2712889 w 2759655"/>
                <a:gd name="connsiteY2" fmla="*/ 0 h 467657"/>
                <a:gd name="connsiteX3" fmla="*/ 2759655 w 2759655"/>
                <a:gd name="connsiteY3" fmla="*/ 46766 h 467657"/>
                <a:gd name="connsiteX4" fmla="*/ 2759655 w 2759655"/>
                <a:gd name="connsiteY4" fmla="*/ 420891 h 467657"/>
                <a:gd name="connsiteX5" fmla="*/ 2712889 w 2759655"/>
                <a:gd name="connsiteY5" fmla="*/ 467657 h 467657"/>
                <a:gd name="connsiteX6" fmla="*/ 46766 w 2759655"/>
                <a:gd name="connsiteY6" fmla="*/ 467657 h 467657"/>
                <a:gd name="connsiteX7" fmla="*/ 0 w 2759655"/>
                <a:gd name="connsiteY7" fmla="*/ 420891 h 467657"/>
                <a:gd name="connsiteX8" fmla="*/ 0 w 2759655"/>
                <a:gd name="connsiteY8" fmla="*/ 46766 h 46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59655" h="467657">
                  <a:moveTo>
                    <a:pt x="0" y="46766"/>
                  </a:moveTo>
                  <a:cubicBezTo>
                    <a:pt x="0" y="20938"/>
                    <a:pt x="20938" y="0"/>
                    <a:pt x="46766" y="0"/>
                  </a:cubicBezTo>
                  <a:lnTo>
                    <a:pt x="2712889" y="0"/>
                  </a:lnTo>
                  <a:cubicBezTo>
                    <a:pt x="2738717" y="0"/>
                    <a:pt x="2759655" y="20938"/>
                    <a:pt x="2759655" y="46766"/>
                  </a:cubicBezTo>
                  <a:lnTo>
                    <a:pt x="2759655" y="420891"/>
                  </a:lnTo>
                  <a:cubicBezTo>
                    <a:pt x="2759655" y="446719"/>
                    <a:pt x="2738717" y="467657"/>
                    <a:pt x="2712889" y="467657"/>
                  </a:cubicBezTo>
                  <a:lnTo>
                    <a:pt x="46766" y="467657"/>
                  </a:lnTo>
                  <a:cubicBezTo>
                    <a:pt x="20938" y="467657"/>
                    <a:pt x="0" y="446719"/>
                    <a:pt x="0" y="420891"/>
                  </a:cubicBezTo>
                  <a:lnTo>
                    <a:pt x="0" y="46766"/>
                  </a:lnTo>
                  <a:close/>
                </a:path>
              </a:pathLst>
            </a:custGeom>
          </p:spPr>
          <p:style>
            <a:lnRef idx="1">
              <a:schemeClr val="accent3"/>
            </a:lnRef>
            <a:fillRef idx="2">
              <a:schemeClr val="accent3"/>
            </a:fillRef>
            <a:effectRef idx="1">
              <a:schemeClr val="accent3"/>
            </a:effectRef>
            <a:fontRef idx="minor">
              <a:schemeClr val="dk1"/>
            </a:fontRef>
          </p:style>
          <p:txBody>
            <a:bodyPr spcFirstLastPara="0" vert="horz" wrap="square" lIns="28302" tIns="28302" rIns="28302" bIns="28302" numCol="1" spcCol="1270" anchor="ctr" anchorCtr="0">
              <a:noAutofit/>
            </a:bodyPr>
            <a:lstStyle/>
            <a:p>
              <a:pPr lvl="0" algn="ctr" defTabSz="1022350" rtl="1">
                <a:lnSpc>
                  <a:spcPct val="90000"/>
                </a:lnSpc>
                <a:spcBef>
                  <a:spcPct val="0"/>
                </a:spcBef>
                <a:spcAft>
                  <a:spcPct val="35000"/>
                </a:spcAft>
              </a:pPr>
              <a:r>
                <a:rPr lang="fa-IR" sz="2300" kern="1200" dirty="0" smtClean="0">
                  <a:solidFill>
                    <a:schemeClr val="tx1"/>
                  </a:solidFill>
                  <a:cs typeface="B Mitra" pitchFamily="2" charset="-78"/>
                </a:rPr>
                <a:t>ارزیابی ایمنی و خطر</a:t>
              </a:r>
              <a:endParaRPr lang="en-US" sz="2300" kern="1200" dirty="0">
                <a:solidFill>
                  <a:schemeClr val="tx1"/>
                </a:solidFill>
                <a:cs typeface="B Mitra" pitchFamily="2" charset="-78"/>
              </a:endParaRPr>
            </a:p>
          </p:txBody>
        </p:sp>
        <p:sp>
          <p:nvSpPr>
            <p:cNvPr id="44" name="Freeform 43"/>
            <p:cNvSpPr/>
            <p:nvPr/>
          </p:nvSpPr>
          <p:spPr>
            <a:xfrm>
              <a:off x="5311144" y="2462575"/>
              <a:ext cx="2759655" cy="459939"/>
            </a:xfrm>
            <a:custGeom>
              <a:avLst/>
              <a:gdLst>
                <a:gd name="connsiteX0" fmla="*/ 0 w 2759655"/>
                <a:gd name="connsiteY0" fmla="*/ 45994 h 459939"/>
                <a:gd name="connsiteX1" fmla="*/ 45994 w 2759655"/>
                <a:gd name="connsiteY1" fmla="*/ 0 h 459939"/>
                <a:gd name="connsiteX2" fmla="*/ 2713661 w 2759655"/>
                <a:gd name="connsiteY2" fmla="*/ 0 h 459939"/>
                <a:gd name="connsiteX3" fmla="*/ 2759655 w 2759655"/>
                <a:gd name="connsiteY3" fmla="*/ 45994 h 459939"/>
                <a:gd name="connsiteX4" fmla="*/ 2759655 w 2759655"/>
                <a:gd name="connsiteY4" fmla="*/ 413945 h 459939"/>
                <a:gd name="connsiteX5" fmla="*/ 2713661 w 2759655"/>
                <a:gd name="connsiteY5" fmla="*/ 459939 h 459939"/>
                <a:gd name="connsiteX6" fmla="*/ 45994 w 2759655"/>
                <a:gd name="connsiteY6" fmla="*/ 459939 h 459939"/>
                <a:gd name="connsiteX7" fmla="*/ 0 w 2759655"/>
                <a:gd name="connsiteY7" fmla="*/ 413945 h 459939"/>
                <a:gd name="connsiteX8" fmla="*/ 0 w 2759655"/>
                <a:gd name="connsiteY8" fmla="*/ 45994 h 459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59655" h="459939">
                  <a:moveTo>
                    <a:pt x="0" y="45994"/>
                  </a:moveTo>
                  <a:cubicBezTo>
                    <a:pt x="0" y="20592"/>
                    <a:pt x="20592" y="0"/>
                    <a:pt x="45994" y="0"/>
                  </a:cubicBezTo>
                  <a:lnTo>
                    <a:pt x="2713661" y="0"/>
                  </a:lnTo>
                  <a:cubicBezTo>
                    <a:pt x="2739063" y="0"/>
                    <a:pt x="2759655" y="20592"/>
                    <a:pt x="2759655" y="45994"/>
                  </a:cubicBezTo>
                  <a:lnTo>
                    <a:pt x="2759655" y="413945"/>
                  </a:lnTo>
                  <a:cubicBezTo>
                    <a:pt x="2759655" y="439347"/>
                    <a:pt x="2739063" y="459939"/>
                    <a:pt x="2713661" y="459939"/>
                  </a:cubicBezTo>
                  <a:lnTo>
                    <a:pt x="45994" y="459939"/>
                  </a:lnTo>
                  <a:cubicBezTo>
                    <a:pt x="20592" y="459939"/>
                    <a:pt x="0" y="439347"/>
                    <a:pt x="0" y="413945"/>
                  </a:cubicBezTo>
                  <a:lnTo>
                    <a:pt x="0" y="45994"/>
                  </a:lnTo>
                  <a:close/>
                </a:path>
              </a:pathLst>
            </a:custGeom>
          </p:spPr>
          <p:style>
            <a:lnRef idx="1">
              <a:schemeClr val="accent3"/>
            </a:lnRef>
            <a:fillRef idx="2">
              <a:schemeClr val="accent3"/>
            </a:fillRef>
            <a:effectRef idx="1">
              <a:schemeClr val="accent3"/>
            </a:effectRef>
            <a:fontRef idx="minor">
              <a:schemeClr val="dk1"/>
            </a:fontRef>
          </p:style>
          <p:txBody>
            <a:bodyPr spcFirstLastPara="0" vert="horz" wrap="square" lIns="28076" tIns="28076" rIns="28076" bIns="28076" numCol="1" spcCol="1270" anchor="ctr" anchorCtr="0">
              <a:noAutofit/>
            </a:bodyPr>
            <a:lstStyle/>
            <a:p>
              <a:pPr lvl="0" algn="ctr" defTabSz="1022350" rtl="1">
                <a:lnSpc>
                  <a:spcPct val="90000"/>
                </a:lnSpc>
                <a:spcBef>
                  <a:spcPct val="0"/>
                </a:spcBef>
                <a:spcAft>
                  <a:spcPct val="35000"/>
                </a:spcAft>
              </a:pPr>
              <a:r>
                <a:rPr lang="fa-IR" sz="2300" kern="1200" dirty="0" smtClean="0">
                  <a:solidFill>
                    <a:schemeClr val="tx1"/>
                  </a:solidFill>
                  <a:cs typeface="B Mitra" pitchFamily="2" charset="-78"/>
                </a:rPr>
                <a:t>ذخیره سازی لوازم و تجهیزات</a:t>
              </a:r>
              <a:endParaRPr lang="en-US" sz="2300" kern="1200" dirty="0">
                <a:solidFill>
                  <a:schemeClr val="tx1"/>
                </a:solidFill>
                <a:cs typeface="B Mitra" pitchFamily="2" charset="-78"/>
              </a:endParaRPr>
            </a:p>
          </p:txBody>
        </p:sp>
        <p:sp>
          <p:nvSpPr>
            <p:cNvPr id="46" name="Freeform 45"/>
            <p:cNvSpPr/>
            <p:nvPr/>
          </p:nvSpPr>
          <p:spPr>
            <a:xfrm>
              <a:off x="5333839" y="3041977"/>
              <a:ext cx="2743202" cy="459939"/>
            </a:xfrm>
            <a:custGeom>
              <a:avLst/>
              <a:gdLst>
                <a:gd name="connsiteX0" fmla="*/ 0 w 2743202"/>
                <a:gd name="connsiteY0" fmla="*/ 45994 h 459939"/>
                <a:gd name="connsiteX1" fmla="*/ 45994 w 2743202"/>
                <a:gd name="connsiteY1" fmla="*/ 0 h 459939"/>
                <a:gd name="connsiteX2" fmla="*/ 2697208 w 2743202"/>
                <a:gd name="connsiteY2" fmla="*/ 0 h 459939"/>
                <a:gd name="connsiteX3" fmla="*/ 2743202 w 2743202"/>
                <a:gd name="connsiteY3" fmla="*/ 45994 h 459939"/>
                <a:gd name="connsiteX4" fmla="*/ 2743202 w 2743202"/>
                <a:gd name="connsiteY4" fmla="*/ 413945 h 459939"/>
                <a:gd name="connsiteX5" fmla="*/ 2697208 w 2743202"/>
                <a:gd name="connsiteY5" fmla="*/ 459939 h 459939"/>
                <a:gd name="connsiteX6" fmla="*/ 45994 w 2743202"/>
                <a:gd name="connsiteY6" fmla="*/ 459939 h 459939"/>
                <a:gd name="connsiteX7" fmla="*/ 0 w 2743202"/>
                <a:gd name="connsiteY7" fmla="*/ 413945 h 459939"/>
                <a:gd name="connsiteX8" fmla="*/ 0 w 2743202"/>
                <a:gd name="connsiteY8" fmla="*/ 45994 h 459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43202" h="459939">
                  <a:moveTo>
                    <a:pt x="0" y="45994"/>
                  </a:moveTo>
                  <a:cubicBezTo>
                    <a:pt x="0" y="20592"/>
                    <a:pt x="20592" y="0"/>
                    <a:pt x="45994" y="0"/>
                  </a:cubicBezTo>
                  <a:lnTo>
                    <a:pt x="2697208" y="0"/>
                  </a:lnTo>
                  <a:cubicBezTo>
                    <a:pt x="2722610" y="0"/>
                    <a:pt x="2743202" y="20592"/>
                    <a:pt x="2743202" y="45994"/>
                  </a:cubicBezTo>
                  <a:lnTo>
                    <a:pt x="2743202" y="413945"/>
                  </a:lnTo>
                  <a:cubicBezTo>
                    <a:pt x="2743202" y="439347"/>
                    <a:pt x="2722610" y="459939"/>
                    <a:pt x="2697208" y="459939"/>
                  </a:cubicBezTo>
                  <a:lnTo>
                    <a:pt x="45994" y="459939"/>
                  </a:lnTo>
                  <a:cubicBezTo>
                    <a:pt x="20592" y="459939"/>
                    <a:pt x="0" y="439347"/>
                    <a:pt x="0" y="413945"/>
                  </a:cubicBezTo>
                  <a:lnTo>
                    <a:pt x="0" y="45994"/>
                  </a:lnTo>
                  <a:close/>
                </a:path>
              </a:pathLst>
            </a:custGeom>
          </p:spPr>
          <p:style>
            <a:lnRef idx="1">
              <a:schemeClr val="accent3"/>
            </a:lnRef>
            <a:fillRef idx="2">
              <a:schemeClr val="accent3"/>
            </a:fillRef>
            <a:effectRef idx="1">
              <a:schemeClr val="accent3"/>
            </a:effectRef>
            <a:fontRef idx="minor">
              <a:schemeClr val="dk1"/>
            </a:fontRef>
          </p:style>
          <p:txBody>
            <a:bodyPr spcFirstLastPara="0" vert="horz" wrap="square" lIns="28076" tIns="28076" rIns="28076" bIns="28076" numCol="1" spcCol="1270" anchor="ctr" anchorCtr="0">
              <a:noAutofit/>
            </a:bodyPr>
            <a:lstStyle/>
            <a:p>
              <a:pPr lvl="0" algn="ctr" defTabSz="1022350" rtl="1">
                <a:lnSpc>
                  <a:spcPct val="90000"/>
                </a:lnSpc>
                <a:spcBef>
                  <a:spcPct val="0"/>
                </a:spcBef>
                <a:spcAft>
                  <a:spcPct val="35000"/>
                </a:spcAft>
              </a:pPr>
              <a:r>
                <a:rPr lang="fa-IR" sz="2300" kern="1200" dirty="0" smtClean="0">
                  <a:solidFill>
                    <a:schemeClr val="tx1"/>
                  </a:solidFill>
                  <a:cs typeface="B Mitra" pitchFamily="2" charset="-78"/>
                </a:rPr>
                <a:t>آموزش پرسنل</a:t>
              </a:r>
              <a:endParaRPr lang="en-US" sz="2300" kern="1200" dirty="0">
                <a:solidFill>
                  <a:schemeClr val="tx1"/>
                </a:solidFill>
                <a:cs typeface="B Mitra" pitchFamily="2" charset="-78"/>
              </a:endParaRPr>
            </a:p>
          </p:txBody>
        </p:sp>
        <p:sp>
          <p:nvSpPr>
            <p:cNvPr id="48" name="Freeform 47"/>
            <p:cNvSpPr/>
            <p:nvPr/>
          </p:nvSpPr>
          <p:spPr>
            <a:xfrm>
              <a:off x="5344754" y="3614527"/>
              <a:ext cx="2743202" cy="457203"/>
            </a:xfrm>
            <a:custGeom>
              <a:avLst/>
              <a:gdLst>
                <a:gd name="connsiteX0" fmla="*/ 0 w 2743202"/>
                <a:gd name="connsiteY0" fmla="*/ 45720 h 457203"/>
                <a:gd name="connsiteX1" fmla="*/ 45720 w 2743202"/>
                <a:gd name="connsiteY1" fmla="*/ 0 h 457203"/>
                <a:gd name="connsiteX2" fmla="*/ 2697482 w 2743202"/>
                <a:gd name="connsiteY2" fmla="*/ 0 h 457203"/>
                <a:gd name="connsiteX3" fmla="*/ 2743202 w 2743202"/>
                <a:gd name="connsiteY3" fmla="*/ 45720 h 457203"/>
                <a:gd name="connsiteX4" fmla="*/ 2743202 w 2743202"/>
                <a:gd name="connsiteY4" fmla="*/ 411483 h 457203"/>
                <a:gd name="connsiteX5" fmla="*/ 2697482 w 2743202"/>
                <a:gd name="connsiteY5" fmla="*/ 457203 h 457203"/>
                <a:gd name="connsiteX6" fmla="*/ 45720 w 2743202"/>
                <a:gd name="connsiteY6" fmla="*/ 457203 h 457203"/>
                <a:gd name="connsiteX7" fmla="*/ 0 w 2743202"/>
                <a:gd name="connsiteY7" fmla="*/ 411483 h 457203"/>
                <a:gd name="connsiteX8" fmla="*/ 0 w 2743202"/>
                <a:gd name="connsiteY8" fmla="*/ 45720 h 457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43202" h="457203">
                  <a:moveTo>
                    <a:pt x="0" y="45720"/>
                  </a:moveTo>
                  <a:cubicBezTo>
                    <a:pt x="0" y="20470"/>
                    <a:pt x="20470" y="0"/>
                    <a:pt x="45720" y="0"/>
                  </a:cubicBezTo>
                  <a:lnTo>
                    <a:pt x="2697482" y="0"/>
                  </a:lnTo>
                  <a:cubicBezTo>
                    <a:pt x="2722732" y="0"/>
                    <a:pt x="2743202" y="20470"/>
                    <a:pt x="2743202" y="45720"/>
                  </a:cubicBezTo>
                  <a:lnTo>
                    <a:pt x="2743202" y="411483"/>
                  </a:lnTo>
                  <a:cubicBezTo>
                    <a:pt x="2743202" y="436733"/>
                    <a:pt x="2722732" y="457203"/>
                    <a:pt x="2697482" y="457203"/>
                  </a:cubicBezTo>
                  <a:lnTo>
                    <a:pt x="45720" y="457203"/>
                  </a:lnTo>
                  <a:cubicBezTo>
                    <a:pt x="20470" y="457203"/>
                    <a:pt x="0" y="436733"/>
                    <a:pt x="0" y="411483"/>
                  </a:cubicBezTo>
                  <a:lnTo>
                    <a:pt x="0" y="45720"/>
                  </a:lnTo>
                  <a:close/>
                </a:path>
              </a:pathLst>
            </a:custGeom>
          </p:spPr>
          <p:style>
            <a:lnRef idx="1">
              <a:schemeClr val="accent3"/>
            </a:lnRef>
            <a:fillRef idx="2">
              <a:schemeClr val="accent3"/>
            </a:fillRef>
            <a:effectRef idx="1">
              <a:schemeClr val="accent3"/>
            </a:effectRef>
            <a:fontRef idx="minor">
              <a:schemeClr val="dk1"/>
            </a:fontRef>
          </p:style>
          <p:txBody>
            <a:bodyPr spcFirstLastPara="0" vert="horz" wrap="square" lIns="27996" tIns="27996" rIns="27996" bIns="27996" numCol="1" spcCol="1270" anchor="ctr" anchorCtr="0">
              <a:noAutofit/>
            </a:bodyPr>
            <a:lstStyle/>
            <a:p>
              <a:pPr lvl="0" algn="ctr" defTabSz="1022350" rtl="1">
                <a:lnSpc>
                  <a:spcPct val="90000"/>
                </a:lnSpc>
                <a:spcBef>
                  <a:spcPct val="0"/>
                </a:spcBef>
                <a:spcAft>
                  <a:spcPct val="35000"/>
                </a:spcAft>
              </a:pPr>
              <a:r>
                <a:rPr lang="fa-IR" sz="2300" kern="1200" dirty="0" smtClean="0">
                  <a:solidFill>
                    <a:schemeClr val="tx1"/>
                  </a:solidFill>
                  <a:cs typeface="B Mitra" pitchFamily="2" charset="-78"/>
                </a:rPr>
                <a:t>تمرین پرسنل</a:t>
              </a:r>
              <a:r>
                <a:rPr lang="en-US" sz="2300" kern="1200" dirty="0" smtClean="0">
                  <a:solidFill>
                    <a:schemeClr val="tx1"/>
                  </a:solidFill>
                  <a:cs typeface="B Mitra" pitchFamily="2" charset="-78"/>
                </a:rPr>
                <a:t> </a:t>
              </a:r>
              <a:endParaRPr lang="en-US" sz="2300" kern="1200" dirty="0">
                <a:solidFill>
                  <a:schemeClr val="tx1"/>
                </a:solidFill>
                <a:cs typeface="B Mitra" pitchFamily="2" charset="-78"/>
              </a:endParaRPr>
            </a:p>
          </p:txBody>
        </p:sp>
        <p:cxnSp>
          <p:nvCxnSpPr>
            <p:cNvPr id="5" name="Straight Connector 4"/>
            <p:cNvCxnSpPr/>
            <p:nvPr/>
          </p:nvCxnSpPr>
          <p:spPr>
            <a:xfrm flipH="1">
              <a:off x="4399187" y="1549586"/>
              <a:ext cx="859642" cy="841089"/>
            </a:xfrm>
            <a:prstGeom prst="line">
              <a:avLst/>
            </a:prstGeom>
            <a:ln w="28575">
              <a:solidFill>
                <a:srgbClr val="0070C0"/>
              </a:solidFill>
            </a:ln>
          </p:spPr>
          <p:style>
            <a:lnRef idx="1">
              <a:schemeClr val="dk1"/>
            </a:lnRef>
            <a:fillRef idx="0">
              <a:schemeClr val="dk1"/>
            </a:fillRef>
            <a:effectRef idx="0">
              <a:schemeClr val="dk1"/>
            </a:effectRef>
            <a:fontRef idx="minor">
              <a:schemeClr val="tx1"/>
            </a:fontRef>
          </p:style>
        </p:cxnSp>
        <p:cxnSp>
          <p:nvCxnSpPr>
            <p:cNvPr id="24" name="Straight Connector 23"/>
            <p:cNvCxnSpPr/>
            <p:nvPr/>
          </p:nvCxnSpPr>
          <p:spPr>
            <a:xfrm flipH="1">
              <a:off x="4414078" y="2141083"/>
              <a:ext cx="887035" cy="24959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flipV="1">
              <a:off x="4388005" y="2390675"/>
              <a:ext cx="923139" cy="33742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flipV="1">
              <a:off x="4388005" y="2390675"/>
              <a:ext cx="938029" cy="88592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flipV="1">
              <a:off x="4387178" y="2390675"/>
              <a:ext cx="957576" cy="1495525"/>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104" name="مبانی عملیات" hidden="1"/>
          <p:cNvGrpSpPr/>
          <p:nvPr/>
        </p:nvGrpSpPr>
        <p:grpSpPr>
          <a:xfrm>
            <a:off x="4396961" y="76513"/>
            <a:ext cx="3932192" cy="2508378"/>
            <a:chOff x="4396961" y="76513"/>
            <a:chExt cx="3932192" cy="2508378"/>
          </a:xfrm>
        </p:grpSpPr>
        <p:sp>
          <p:nvSpPr>
            <p:cNvPr id="8" name="Freeform 7"/>
            <p:cNvSpPr/>
            <p:nvPr/>
          </p:nvSpPr>
          <p:spPr>
            <a:xfrm>
              <a:off x="5479102" y="76513"/>
              <a:ext cx="2826698" cy="511082"/>
            </a:xfrm>
            <a:custGeom>
              <a:avLst/>
              <a:gdLst>
                <a:gd name="connsiteX0" fmla="*/ 0 w 3413699"/>
                <a:gd name="connsiteY0" fmla="*/ 80154 h 801536"/>
                <a:gd name="connsiteX1" fmla="*/ 80154 w 3413699"/>
                <a:gd name="connsiteY1" fmla="*/ 0 h 801536"/>
                <a:gd name="connsiteX2" fmla="*/ 3333545 w 3413699"/>
                <a:gd name="connsiteY2" fmla="*/ 0 h 801536"/>
                <a:gd name="connsiteX3" fmla="*/ 3413699 w 3413699"/>
                <a:gd name="connsiteY3" fmla="*/ 80154 h 801536"/>
                <a:gd name="connsiteX4" fmla="*/ 3413699 w 3413699"/>
                <a:gd name="connsiteY4" fmla="*/ 721382 h 801536"/>
                <a:gd name="connsiteX5" fmla="*/ 3333545 w 3413699"/>
                <a:gd name="connsiteY5" fmla="*/ 801536 h 801536"/>
                <a:gd name="connsiteX6" fmla="*/ 80154 w 3413699"/>
                <a:gd name="connsiteY6" fmla="*/ 801536 h 801536"/>
                <a:gd name="connsiteX7" fmla="*/ 0 w 3413699"/>
                <a:gd name="connsiteY7" fmla="*/ 721382 h 801536"/>
                <a:gd name="connsiteX8" fmla="*/ 0 w 3413699"/>
                <a:gd name="connsiteY8" fmla="*/ 80154 h 80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3699" h="801536">
                  <a:moveTo>
                    <a:pt x="0" y="80154"/>
                  </a:moveTo>
                  <a:cubicBezTo>
                    <a:pt x="0" y="35886"/>
                    <a:pt x="35886" y="0"/>
                    <a:pt x="80154" y="0"/>
                  </a:cubicBezTo>
                  <a:lnTo>
                    <a:pt x="3333545" y="0"/>
                  </a:lnTo>
                  <a:cubicBezTo>
                    <a:pt x="3377813" y="0"/>
                    <a:pt x="3413699" y="35886"/>
                    <a:pt x="3413699" y="80154"/>
                  </a:cubicBezTo>
                  <a:lnTo>
                    <a:pt x="3413699" y="721382"/>
                  </a:lnTo>
                  <a:cubicBezTo>
                    <a:pt x="3413699" y="765650"/>
                    <a:pt x="3377813" y="801536"/>
                    <a:pt x="3333545" y="801536"/>
                  </a:cubicBezTo>
                  <a:lnTo>
                    <a:pt x="80154" y="801536"/>
                  </a:lnTo>
                  <a:cubicBezTo>
                    <a:pt x="35886" y="801536"/>
                    <a:pt x="0" y="765650"/>
                    <a:pt x="0" y="721382"/>
                  </a:cubicBezTo>
                  <a:lnTo>
                    <a:pt x="0" y="80154"/>
                  </a:lnTo>
                  <a:close/>
                </a:path>
              </a:pathLst>
            </a:custGeom>
          </p:spPr>
          <p:style>
            <a:lnRef idx="1">
              <a:schemeClr val="accent1"/>
            </a:lnRef>
            <a:fillRef idx="2">
              <a:schemeClr val="accent1"/>
            </a:fillRef>
            <a:effectRef idx="1">
              <a:schemeClr val="accent1"/>
            </a:effectRef>
            <a:fontRef idx="minor">
              <a:schemeClr val="dk1"/>
            </a:fontRef>
          </p:style>
          <p:txBody>
            <a:bodyPr spcFirstLastPara="0" vert="horz" wrap="square" lIns="38716" tIns="38716" rIns="38716" bIns="38716" numCol="1" spcCol="1270" anchor="ctr" anchorCtr="0">
              <a:noAutofit/>
            </a:bodyPr>
            <a:lstStyle/>
            <a:p>
              <a:pPr lvl="0" algn="ctr" defTabSz="1066800" rtl="1">
                <a:lnSpc>
                  <a:spcPct val="90000"/>
                </a:lnSpc>
                <a:spcBef>
                  <a:spcPct val="0"/>
                </a:spcBef>
                <a:spcAft>
                  <a:spcPct val="35000"/>
                </a:spcAft>
              </a:pPr>
              <a:r>
                <a:rPr lang="fa-IR" sz="2400" b="1" kern="1200" dirty="0" smtClean="0">
                  <a:solidFill>
                    <a:schemeClr val="tx1"/>
                  </a:solidFill>
                  <a:cs typeface="B Mitra" pitchFamily="2" charset="-78"/>
                </a:rPr>
                <a:t>ساختار مدیریت بحران</a:t>
              </a:r>
              <a:endParaRPr lang="en-US" sz="2400" b="1" kern="1200" dirty="0">
                <a:solidFill>
                  <a:schemeClr val="tx1"/>
                </a:solidFill>
                <a:cs typeface="B Mitra" pitchFamily="2" charset="-78"/>
              </a:endParaRPr>
            </a:p>
          </p:txBody>
        </p:sp>
        <p:sp>
          <p:nvSpPr>
            <p:cNvPr id="10" name="Freeform 9"/>
            <p:cNvSpPr/>
            <p:nvPr/>
          </p:nvSpPr>
          <p:spPr>
            <a:xfrm>
              <a:off x="5479102" y="682752"/>
              <a:ext cx="2826698" cy="714026"/>
            </a:xfrm>
            <a:custGeom>
              <a:avLst/>
              <a:gdLst>
                <a:gd name="connsiteX0" fmla="*/ 0 w 3351190"/>
                <a:gd name="connsiteY0" fmla="*/ 71403 h 714026"/>
                <a:gd name="connsiteX1" fmla="*/ 71403 w 3351190"/>
                <a:gd name="connsiteY1" fmla="*/ 0 h 714026"/>
                <a:gd name="connsiteX2" fmla="*/ 3279787 w 3351190"/>
                <a:gd name="connsiteY2" fmla="*/ 0 h 714026"/>
                <a:gd name="connsiteX3" fmla="*/ 3351190 w 3351190"/>
                <a:gd name="connsiteY3" fmla="*/ 71403 h 714026"/>
                <a:gd name="connsiteX4" fmla="*/ 3351190 w 3351190"/>
                <a:gd name="connsiteY4" fmla="*/ 642623 h 714026"/>
                <a:gd name="connsiteX5" fmla="*/ 3279787 w 3351190"/>
                <a:gd name="connsiteY5" fmla="*/ 714026 h 714026"/>
                <a:gd name="connsiteX6" fmla="*/ 71403 w 3351190"/>
                <a:gd name="connsiteY6" fmla="*/ 714026 h 714026"/>
                <a:gd name="connsiteX7" fmla="*/ 0 w 3351190"/>
                <a:gd name="connsiteY7" fmla="*/ 642623 h 714026"/>
                <a:gd name="connsiteX8" fmla="*/ 0 w 3351190"/>
                <a:gd name="connsiteY8" fmla="*/ 71403 h 714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51190" h="714026">
                  <a:moveTo>
                    <a:pt x="0" y="71403"/>
                  </a:moveTo>
                  <a:cubicBezTo>
                    <a:pt x="0" y="31968"/>
                    <a:pt x="31968" y="0"/>
                    <a:pt x="71403" y="0"/>
                  </a:cubicBezTo>
                  <a:lnTo>
                    <a:pt x="3279787" y="0"/>
                  </a:lnTo>
                  <a:cubicBezTo>
                    <a:pt x="3319222" y="0"/>
                    <a:pt x="3351190" y="31968"/>
                    <a:pt x="3351190" y="71403"/>
                  </a:cubicBezTo>
                  <a:lnTo>
                    <a:pt x="3351190" y="642623"/>
                  </a:lnTo>
                  <a:cubicBezTo>
                    <a:pt x="3351190" y="682058"/>
                    <a:pt x="3319222" y="714026"/>
                    <a:pt x="3279787" y="714026"/>
                  </a:cubicBezTo>
                  <a:lnTo>
                    <a:pt x="71403" y="714026"/>
                  </a:lnTo>
                  <a:cubicBezTo>
                    <a:pt x="31968" y="714026"/>
                    <a:pt x="0" y="682058"/>
                    <a:pt x="0" y="642623"/>
                  </a:cubicBezTo>
                  <a:lnTo>
                    <a:pt x="0" y="71403"/>
                  </a:lnTo>
                  <a:close/>
                </a:path>
              </a:pathLst>
            </a:custGeom>
          </p:spPr>
          <p:style>
            <a:lnRef idx="1">
              <a:schemeClr val="accent1"/>
            </a:lnRef>
            <a:fillRef idx="2">
              <a:schemeClr val="accent1"/>
            </a:fillRef>
            <a:effectRef idx="1">
              <a:schemeClr val="accent1"/>
            </a:effectRef>
            <a:fontRef idx="minor">
              <a:schemeClr val="dk1"/>
            </a:fontRef>
          </p:style>
          <p:txBody>
            <a:bodyPr spcFirstLastPara="0" vert="horz" wrap="square" lIns="31073" tIns="31073" rIns="31073" bIns="31073" numCol="1" spcCol="1270" anchor="ctr" anchorCtr="0">
              <a:noAutofit/>
            </a:bodyPr>
            <a:lstStyle/>
            <a:p>
              <a:pPr lvl="0" algn="ctr" defTabSz="711200" rtl="1">
                <a:lnSpc>
                  <a:spcPct val="90000"/>
                </a:lnSpc>
                <a:spcBef>
                  <a:spcPct val="0"/>
                </a:spcBef>
                <a:spcAft>
                  <a:spcPct val="35000"/>
                </a:spcAft>
              </a:pPr>
              <a:r>
                <a:rPr lang="fa-IR" b="1" kern="1200" dirty="0" smtClean="0">
                  <a:solidFill>
                    <a:schemeClr val="tx1"/>
                  </a:solidFill>
                  <a:cs typeface="B Mitra" pitchFamily="2" charset="-78"/>
                </a:rPr>
                <a:t>چارچوب برنامه ملی پاسخ (</a:t>
              </a:r>
              <a:r>
                <a:rPr lang="en-US" b="1" kern="1200" dirty="0" smtClean="0">
                  <a:solidFill>
                    <a:schemeClr val="tx1"/>
                  </a:solidFill>
                  <a:cs typeface="B Mitra" pitchFamily="2" charset="-78"/>
                </a:rPr>
                <a:t>NRF</a:t>
              </a:r>
              <a:r>
                <a:rPr lang="fa-IR" b="1" kern="1200" dirty="0" smtClean="0">
                  <a:solidFill>
                    <a:schemeClr val="tx1"/>
                  </a:solidFill>
                  <a:cs typeface="B Mitra" pitchFamily="2" charset="-78"/>
                </a:rPr>
                <a:t>)</a:t>
              </a:r>
              <a:r>
                <a:rPr lang="en-US" b="1" kern="1200" dirty="0" smtClean="0">
                  <a:solidFill>
                    <a:schemeClr val="tx1"/>
                  </a:solidFill>
                  <a:cs typeface="B Mitra" pitchFamily="2" charset="-78"/>
                </a:rPr>
                <a:t> </a:t>
              </a:r>
            </a:p>
            <a:p>
              <a:pPr lvl="0" algn="ctr" defTabSz="711200" rtl="1">
                <a:lnSpc>
                  <a:spcPct val="90000"/>
                </a:lnSpc>
                <a:spcBef>
                  <a:spcPct val="0"/>
                </a:spcBef>
                <a:spcAft>
                  <a:spcPct val="35000"/>
                </a:spcAft>
              </a:pPr>
              <a:r>
                <a:rPr lang="en-US" b="1" kern="1200" dirty="0" smtClean="0">
                  <a:solidFill>
                    <a:schemeClr val="tx1"/>
                  </a:solidFill>
                  <a:cs typeface="B Mitra" pitchFamily="2" charset="-78"/>
                </a:rPr>
                <a:t>ICS </a:t>
              </a:r>
              <a:endParaRPr lang="en-US" b="1" kern="1200" dirty="0">
                <a:solidFill>
                  <a:schemeClr val="tx1"/>
                </a:solidFill>
                <a:cs typeface="B Mitra" pitchFamily="2" charset="-78"/>
              </a:endParaRPr>
            </a:p>
          </p:txBody>
        </p:sp>
        <p:sp>
          <p:nvSpPr>
            <p:cNvPr id="12" name="Freeform 11"/>
            <p:cNvSpPr/>
            <p:nvPr/>
          </p:nvSpPr>
          <p:spPr>
            <a:xfrm>
              <a:off x="5479102" y="1502664"/>
              <a:ext cx="2826698" cy="551986"/>
            </a:xfrm>
            <a:custGeom>
              <a:avLst/>
              <a:gdLst>
                <a:gd name="connsiteX0" fmla="*/ 0 w 3457338"/>
                <a:gd name="connsiteY0" fmla="*/ 85460 h 854600"/>
                <a:gd name="connsiteX1" fmla="*/ 85460 w 3457338"/>
                <a:gd name="connsiteY1" fmla="*/ 0 h 854600"/>
                <a:gd name="connsiteX2" fmla="*/ 3371878 w 3457338"/>
                <a:gd name="connsiteY2" fmla="*/ 0 h 854600"/>
                <a:gd name="connsiteX3" fmla="*/ 3457338 w 3457338"/>
                <a:gd name="connsiteY3" fmla="*/ 85460 h 854600"/>
                <a:gd name="connsiteX4" fmla="*/ 3457338 w 3457338"/>
                <a:gd name="connsiteY4" fmla="*/ 769140 h 854600"/>
                <a:gd name="connsiteX5" fmla="*/ 3371878 w 3457338"/>
                <a:gd name="connsiteY5" fmla="*/ 854600 h 854600"/>
                <a:gd name="connsiteX6" fmla="*/ 85460 w 3457338"/>
                <a:gd name="connsiteY6" fmla="*/ 854600 h 854600"/>
                <a:gd name="connsiteX7" fmla="*/ 0 w 3457338"/>
                <a:gd name="connsiteY7" fmla="*/ 769140 h 854600"/>
                <a:gd name="connsiteX8" fmla="*/ 0 w 3457338"/>
                <a:gd name="connsiteY8" fmla="*/ 85460 h 85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57338" h="854600">
                  <a:moveTo>
                    <a:pt x="0" y="85460"/>
                  </a:moveTo>
                  <a:cubicBezTo>
                    <a:pt x="0" y="38262"/>
                    <a:pt x="38262" y="0"/>
                    <a:pt x="85460" y="0"/>
                  </a:cubicBezTo>
                  <a:lnTo>
                    <a:pt x="3371878" y="0"/>
                  </a:lnTo>
                  <a:cubicBezTo>
                    <a:pt x="3419076" y="0"/>
                    <a:pt x="3457338" y="38262"/>
                    <a:pt x="3457338" y="85460"/>
                  </a:cubicBezTo>
                  <a:lnTo>
                    <a:pt x="3457338" y="769140"/>
                  </a:lnTo>
                  <a:cubicBezTo>
                    <a:pt x="3457338" y="816338"/>
                    <a:pt x="3419076" y="854600"/>
                    <a:pt x="3371878" y="854600"/>
                  </a:cubicBezTo>
                  <a:lnTo>
                    <a:pt x="85460" y="854600"/>
                  </a:lnTo>
                  <a:cubicBezTo>
                    <a:pt x="38262" y="854600"/>
                    <a:pt x="0" y="816338"/>
                    <a:pt x="0" y="769140"/>
                  </a:cubicBezTo>
                  <a:lnTo>
                    <a:pt x="0" y="85460"/>
                  </a:lnTo>
                  <a:close/>
                </a:path>
              </a:pathLst>
            </a:custGeom>
          </p:spPr>
          <p:style>
            <a:lnRef idx="1">
              <a:schemeClr val="accent1"/>
            </a:lnRef>
            <a:fillRef idx="2">
              <a:schemeClr val="accent1"/>
            </a:fillRef>
            <a:effectRef idx="1">
              <a:schemeClr val="accent1"/>
            </a:effectRef>
            <a:fontRef idx="minor">
              <a:schemeClr val="dk1"/>
            </a:fontRef>
          </p:style>
          <p:txBody>
            <a:bodyPr spcFirstLastPara="0" vert="horz" wrap="square" lIns="37730" tIns="37730" rIns="37730" bIns="37730" numCol="1" spcCol="1270" anchor="ctr" anchorCtr="0">
              <a:noAutofit/>
            </a:bodyPr>
            <a:lstStyle/>
            <a:p>
              <a:pPr lvl="0" algn="ctr" defTabSz="889000" rtl="1">
                <a:lnSpc>
                  <a:spcPct val="90000"/>
                </a:lnSpc>
                <a:spcBef>
                  <a:spcPct val="0"/>
                </a:spcBef>
                <a:spcAft>
                  <a:spcPct val="35000"/>
                </a:spcAft>
              </a:pPr>
              <a:r>
                <a:rPr lang="fa-IR" sz="1900" b="1" kern="1200" dirty="0" smtClean="0">
                  <a:solidFill>
                    <a:schemeClr val="tx1"/>
                  </a:solidFill>
                  <a:cs typeface="B Mitra" pitchFamily="2" charset="-78"/>
                </a:rPr>
                <a:t>اعلام شرایط اضطراری و ختم آن</a:t>
              </a:r>
              <a:endParaRPr lang="en-US" sz="1900" b="1" kern="1200" dirty="0">
                <a:solidFill>
                  <a:schemeClr val="tx1"/>
                </a:solidFill>
                <a:cs typeface="B Mitra" pitchFamily="2" charset="-78"/>
              </a:endParaRPr>
            </a:p>
          </p:txBody>
        </p:sp>
        <p:sp>
          <p:nvSpPr>
            <p:cNvPr id="14" name="Freeform 13"/>
            <p:cNvSpPr/>
            <p:nvPr/>
          </p:nvSpPr>
          <p:spPr>
            <a:xfrm>
              <a:off x="5479102" y="2167128"/>
              <a:ext cx="2850051" cy="417763"/>
            </a:xfrm>
            <a:custGeom>
              <a:avLst/>
              <a:gdLst>
                <a:gd name="connsiteX0" fmla="*/ 0 w 3424637"/>
                <a:gd name="connsiteY0" fmla="*/ 71693 h 716928"/>
                <a:gd name="connsiteX1" fmla="*/ 71693 w 3424637"/>
                <a:gd name="connsiteY1" fmla="*/ 0 h 716928"/>
                <a:gd name="connsiteX2" fmla="*/ 3352944 w 3424637"/>
                <a:gd name="connsiteY2" fmla="*/ 0 h 716928"/>
                <a:gd name="connsiteX3" fmla="*/ 3424637 w 3424637"/>
                <a:gd name="connsiteY3" fmla="*/ 71693 h 716928"/>
                <a:gd name="connsiteX4" fmla="*/ 3424637 w 3424637"/>
                <a:gd name="connsiteY4" fmla="*/ 645235 h 716928"/>
                <a:gd name="connsiteX5" fmla="*/ 3352944 w 3424637"/>
                <a:gd name="connsiteY5" fmla="*/ 716928 h 716928"/>
                <a:gd name="connsiteX6" fmla="*/ 71693 w 3424637"/>
                <a:gd name="connsiteY6" fmla="*/ 716928 h 716928"/>
                <a:gd name="connsiteX7" fmla="*/ 0 w 3424637"/>
                <a:gd name="connsiteY7" fmla="*/ 645235 h 716928"/>
                <a:gd name="connsiteX8" fmla="*/ 0 w 3424637"/>
                <a:gd name="connsiteY8" fmla="*/ 71693 h 716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24637" h="716928">
                  <a:moveTo>
                    <a:pt x="0" y="71693"/>
                  </a:moveTo>
                  <a:cubicBezTo>
                    <a:pt x="0" y="32098"/>
                    <a:pt x="32098" y="0"/>
                    <a:pt x="71693" y="0"/>
                  </a:cubicBezTo>
                  <a:lnTo>
                    <a:pt x="3352944" y="0"/>
                  </a:lnTo>
                  <a:cubicBezTo>
                    <a:pt x="3392539" y="0"/>
                    <a:pt x="3424637" y="32098"/>
                    <a:pt x="3424637" y="71693"/>
                  </a:cubicBezTo>
                  <a:lnTo>
                    <a:pt x="3424637" y="645235"/>
                  </a:lnTo>
                  <a:cubicBezTo>
                    <a:pt x="3424637" y="684830"/>
                    <a:pt x="3392539" y="716928"/>
                    <a:pt x="3352944" y="716928"/>
                  </a:cubicBezTo>
                  <a:lnTo>
                    <a:pt x="71693" y="716928"/>
                  </a:lnTo>
                  <a:cubicBezTo>
                    <a:pt x="32098" y="716928"/>
                    <a:pt x="0" y="684830"/>
                    <a:pt x="0" y="645235"/>
                  </a:cubicBezTo>
                  <a:lnTo>
                    <a:pt x="0" y="71693"/>
                  </a:lnTo>
                  <a:close/>
                </a:path>
              </a:pathLst>
            </a:custGeom>
          </p:spPr>
          <p:style>
            <a:lnRef idx="1">
              <a:schemeClr val="accent1"/>
            </a:lnRef>
            <a:fillRef idx="2">
              <a:schemeClr val="accent1"/>
            </a:fillRef>
            <a:effectRef idx="1">
              <a:schemeClr val="accent1"/>
            </a:effectRef>
            <a:fontRef idx="minor">
              <a:schemeClr val="dk1"/>
            </a:fontRef>
          </p:style>
          <p:txBody>
            <a:bodyPr spcFirstLastPara="0" vert="horz" wrap="square" lIns="36238" tIns="36238" rIns="36238" bIns="36238" numCol="1" spcCol="1270" anchor="ctr" anchorCtr="0">
              <a:noAutofit/>
            </a:bodyPr>
            <a:lstStyle/>
            <a:p>
              <a:pPr lvl="0" algn="ctr" defTabSz="1066800" rtl="1">
                <a:lnSpc>
                  <a:spcPct val="90000"/>
                </a:lnSpc>
                <a:spcBef>
                  <a:spcPct val="0"/>
                </a:spcBef>
                <a:spcAft>
                  <a:spcPct val="35000"/>
                </a:spcAft>
              </a:pPr>
              <a:r>
                <a:rPr lang="fa-IR" sz="2400" b="1" kern="1200" dirty="0" smtClean="0">
                  <a:solidFill>
                    <a:schemeClr val="tx1"/>
                  </a:solidFill>
                  <a:cs typeface="B Mitra" pitchFamily="2" charset="-78"/>
                </a:rPr>
                <a:t>سطح بندی حادثه</a:t>
              </a:r>
              <a:r>
                <a:rPr lang="en-US" sz="2400" b="1" kern="1200" dirty="0" smtClean="0">
                  <a:solidFill>
                    <a:schemeClr val="tx1"/>
                  </a:solidFill>
                  <a:cs typeface="B Mitra" pitchFamily="2" charset="-78"/>
                </a:rPr>
                <a:t> </a:t>
              </a:r>
              <a:endParaRPr lang="en-US" sz="2400" b="1" kern="1200" dirty="0">
                <a:solidFill>
                  <a:schemeClr val="tx1"/>
                </a:solidFill>
                <a:cs typeface="B Mitra" pitchFamily="2" charset="-78"/>
              </a:endParaRPr>
            </a:p>
          </p:txBody>
        </p:sp>
        <p:cxnSp>
          <p:nvCxnSpPr>
            <p:cNvPr id="89" name="Straight Arrow Connector 88"/>
            <p:cNvCxnSpPr/>
            <p:nvPr/>
          </p:nvCxnSpPr>
          <p:spPr>
            <a:xfrm flipV="1">
              <a:off x="4414078" y="304800"/>
              <a:ext cx="1065024" cy="672523"/>
            </a:xfrm>
            <a:prstGeom prst="straightConnector1">
              <a:avLst/>
            </a:prstGeom>
            <a:ln w="28575"/>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a:off x="4403551" y="992595"/>
              <a:ext cx="1062798" cy="81289"/>
            </a:xfrm>
            <a:prstGeom prst="straightConnector1">
              <a:avLst/>
            </a:prstGeom>
            <a:ln w="28575"/>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4399187" y="971537"/>
              <a:ext cx="1073538" cy="814595"/>
            </a:xfrm>
            <a:prstGeom prst="straightConnector1">
              <a:avLst/>
            </a:prstGeom>
            <a:ln w="28575"/>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p:nvPr/>
          </p:nvCxnSpPr>
          <p:spPr>
            <a:xfrm>
              <a:off x="4396961" y="962251"/>
              <a:ext cx="1075764" cy="1430098"/>
            </a:xfrm>
            <a:prstGeom prst="straightConnector1">
              <a:avLst/>
            </a:prstGeom>
            <a:ln w="28575"/>
          </p:spPr>
          <p:style>
            <a:lnRef idx="1">
              <a:schemeClr val="accent1"/>
            </a:lnRef>
            <a:fillRef idx="0">
              <a:schemeClr val="accent1"/>
            </a:fillRef>
            <a:effectRef idx="0">
              <a:schemeClr val="accent1"/>
            </a:effectRef>
            <a:fontRef idx="minor">
              <a:schemeClr val="tx1"/>
            </a:fontRef>
          </p:style>
        </p:cxnSp>
      </p:grpSp>
      <p:grpSp>
        <p:nvGrpSpPr>
          <p:cNvPr id="2" name="EOP"/>
          <p:cNvGrpSpPr/>
          <p:nvPr/>
        </p:nvGrpSpPr>
        <p:grpSpPr>
          <a:xfrm>
            <a:off x="1129410" y="533400"/>
            <a:ext cx="3336701" cy="5247924"/>
            <a:chOff x="1129410" y="418716"/>
            <a:chExt cx="3336701" cy="5477291"/>
          </a:xfrm>
        </p:grpSpPr>
        <p:grpSp>
          <p:nvGrpSpPr>
            <p:cNvPr id="22" name="Group 21"/>
            <p:cNvGrpSpPr/>
            <p:nvPr/>
          </p:nvGrpSpPr>
          <p:grpSpPr>
            <a:xfrm>
              <a:off x="2257356" y="1932179"/>
              <a:ext cx="2131800" cy="1249050"/>
              <a:chOff x="2257356" y="1932179"/>
              <a:chExt cx="2131800" cy="1249050"/>
            </a:xfrm>
          </p:grpSpPr>
          <p:sp>
            <p:nvSpPr>
              <p:cNvPr id="15" name="Freeform 14"/>
              <p:cNvSpPr/>
              <p:nvPr/>
            </p:nvSpPr>
            <p:spPr>
              <a:xfrm rot="18337169">
                <a:off x="1839720" y="2735688"/>
                <a:ext cx="863177" cy="27905"/>
              </a:xfrm>
              <a:custGeom>
                <a:avLst/>
                <a:gdLst>
                  <a:gd name="connsiteX0" fmla="*/ 0 w 863177"/>
                  <a:gd name="connsiteY0" fmla="*/ 13952 h 27905"/>
                  <a:gd name="connsiteX1" fmla="*/ 863177 w 863177"/>
                  <a:gd name="connsiteY1" fmla="*/ 13952 h 27905"/>
                </a:gdLst>
                <a:ahLst/>
                <a:cxnLst>
                  <a:cxn ang="0">
                    <a:pos x="connsiteX0" y="connsiteY0"/>
                  </a:cxn>
                  <a:cxn ang="0">
                    <a:pos x="connsiteX1" y="connsiteY1"/>
                  </a:cxn>
                </a:cxnLst>
                <a:rect l="l" t="t" r="r" b="b"/>
                <a:pathLst>
                  <a:path w="863177" h="27905">
                    <a:moveTo>
                      <a:pt x="0" y="13952"/>
                    </a:moveTo>
                    <a:lnTo>
                      <a:pt x="863177" y="13952"/>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422708" tIns="-7627" rIns="422710" bIns="-7627" numCol="1" spcCol="1270" anchor="ctr" anchorCtr="0">
                <a:noAutofit/>
              </a:bodyPr>
              <a:lstStyle/>
              <a:p>
                <a:pPr lvl="0" algn="ctr" defTabSz="222250" rtl="1">
                  <a:lnSpc>
                    <a:spcPct val="90000"/>
                  </a:lnSpc>
                  <a:spcBef>
                    <a:spcPct val="0"/>
                  </a:spcBef>
                  <a:spcAft>
                    <a:spcPct val="35000"/>
                  </a:spcAft>
                </a:pPr>
                <a:endParaRPr lang="en-US" sz="500" kern="1200">
                  <a:solidFill>
                    <a:schemeClr val="tx1"/>
                  </a:solidFill>
                  <a:cs typeface="B Mitra" pitchFamily="2" charset="-78"/>
                </a:endParaRPr>
              </a:p>
            </p:txBody>
          </p:sp>
          <p:sp>
            <p:nvSpPr>
              <p:cNvPr id="16" name="Freeform 15"/>
              <p:cNvSpPr/>
              <p:nvPr/>
            </p:nvSpPr>
            <p:spPr>
              <a:xfrm>
                <a:off x="2522666" y="1932179"/>
                <a:ext cx="1866490" cy="933245"/>
              </a:xfrm>
              <a:custGeom>
                <a:avLst/>
                <a:gdLst>
                  <a:gd name="connsiteX0" fmla="*/ 0 w 1866490"/>
                  <a:gd name="connsiteY0" fmla="*/ 93325 h 933245"/>
                  <a:gd name="connsiteX1" fmla="*/ 93325 w 1866490"/>
                  <a:gd name="connsiteY1" fmla="*/ 0 h 933245"/>
                  <a:gd name="connsiteX2" fmla="*/ 1773166 w 1866490"/>
                  <a:gd name="connsiteY2" fmla="*/ 0 h 933245"/>
                  <a:gd name="connsiteX3" fmla="*/ 1866491 w 1866490"/>
                  <a:gd name="connsiteY3" fmla="*/ 93325 h 933245"/>
                  <a:gd name="connsiteX4" fmla="*/ 1866490 w 1866490"/>
                  <a:gd name="connsiteY4" fmla="*/ 839921 h 933245"/>
                  <a:gd name="connsiteX5" fmla="*/ 1773165 w 1866490"/>
                  <a:gd name="connsiteY5" fmla="*/ 933246 h 933245"/>
                  <a:gd name="connsiteX6" fmla="*/ 93325 w 1866490"/>
                  <a:gd name="connsiteY6" fmla="*/ 933245 h 933245"/>
                  <a:gd name="connsiteX7" fmla="*/ 0 w 1866490"/>
                  <a:gd name="connsiteY7" fmla="*/ 839920 h 933245"/>
                  <a:gd name="connsiteX8" fmla="*/ 0 w 1866490"/>
                  <a:gd name="connsiteY8" fmla="*/ 93325 h 933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6490" h="933245">
                    <a:moveTo>
                      <a:pt x="0" y="93325"/>
                    </a:moveTo>
                    <a:cubicBezTo>
                      <a:pt x="0" y="41783"/>
                      <a:pt x="41783" y="0"/>
                      <a:pt x="93325" y="0"/>
                    </a:cubicBezTo>
                    <a:lnTo>
                      <a:pt x="1773166" y="0"/>
                    </a:lnTo>
                    <a:cubicBezTo>
                      <a:pt x="1824708" y="0"/>
                      <a:pt x="1866491" y="41783"/>
                      <a:pt x="1866491" y="93325"/>
                    </a:cubicBezTo>
                    <a:cubicBezTo>
                      <a:pt x="1866491" y="342190"/>
                      <a:pt x="1866490" y="591056"/>
                      <a:pt x="1866490" y="839921"/>
                    </a:cubicBezTo>
                    <a:cubicBezTo>
                      <a:pt x="1866490" y="891463"/>
                      <a:pt x="1824707" y="933246"/>
                      <a:pt x="1773165" y="933246"/>
                    </a:cubicBezTo>
                    <a:lnTo>
                      <a:pt x="93325" y="933245"/>
                    </a:lnTo>
                    <a:cubicBezTo>
                      <a:pt x="41783" y="933245"/>
                      <a:pt x="0" y="891462"/>
                      <a:pt x="0" y="839920"/>
                    </a:cubicBezTo>
                    <a:lnTo>
                      <a:pt x="0" y="93325"/>
                    </a:lnTo>
                    <a:close/>
                  </a:path>
                </a:pathLst>
              </a:custGeom>
              <a:solidFill>
                <a:srgbClr val="FFC000"/>
              </a:solidFill>
            </p:spPr>
            <p:style>
              <a:lnRef idx="2">
                <a:schemeClr val="accent2">
                  <a:shade val="50000"/>
                </a:schemeClr>
              </a:lnRef>
              <a:fillRef idx="1">
                <a:schemeClr val="accent2"/>
              </a:fillRef>
              <a:effectRef idx="0">
                <a:schemeClr val="accent2"/>
              </a:effectRef>
              <a:fontRef idx="minor">
                <a:schemeClr val="lt1"/>
              </a:fontRef>
            </p:style>
            <p:txBody>
              <a:bodyPr spcFirstLastPara="0" vert="horz" wrap="square" lIns="37494" tIns="37494" rIns="37494" bIns="37494" numCol="1" spcCol="1270" anchor="ctr" anchorCtr="0">
                <a:noAutofit/>
              </a:bodyPr>
              <a:lstStyle/>
              <a:p>
                <a:pPr lvl="0" algn="ctr" defTabSz="711200" rtl="1">
                  <a:lnSpc>
                    <a:spcPct val="90000"/>
                  </a:lnSpc>
                  <a:spcBef>
                    <a:spcPct val="0"/>
                  </a:spcBef>
                  <a:spcAft>
                    <a:spcPct val="35000"/>
                  </a:spcAft>
                </a:pPr>
                <a:r>
                  <a:rPr lang="fa-IR" sz="1600" b="1" kern="1200" dirty="0" smtClean="0">
                    <a:solidFill>
                      <a:schemeClr val="tx1"/>
                    </a:solidFill>
                    <a:cs typeface="B Mitra" pitchFamily="2" charset="-78"/>
                  </a:rPr>
                  <a:t>کارکردهای فاز آمادگی</a:t>
                </a:r>
                <a:r>
                  <a:rPr lang="en-US" sz="1600" b="1" kern="1200" dirty="0" smtClean="0">
                    <a:solidFill>
                      <a:schemeClr val="tx1"/>
                    </a:solidFill>
                    <a:cs typeface="B Mitra" pitchFamily="2" charset="-78"/>
                  </a:rPr>
                  <a:t> </a:t>
                </a:r>
                <a:r>
                  <a:rPr lang="fa-IR" sz="1600" b="1" kern="1200" dirty="0" smtClean="0">
                    <a:solidFill>
                      <a:schemeClr val="tx1"/>
                    </a:solidFill>
                    <a:cs typeface="B Mitra" pitchFamily="2" charset="-78"/>
                  </a:rPr>
                  <a:t>(</a:t>
                </a:r>
                <a:r>
                  <a:rPr lang="en-US" sz="1600" b="1" kern="1200" dirty="0" smtClean="0">
                    <a:solidFill>
                      <a:schemeClr val="tx1"/>
                    </a:solidFill>
                    <a:cs typeface="B Mitra" pitchFamily="2" charset="-78"/>
                  </a:rPr>
                  <a:t>P</a:t>
                </a:r>
                <a:r>
                  <a:rPr lang="fa-IR" sz="1600" b="1" kern="1200" dirty="0" smtClean="0">
                    <a:solidFill>
                      <a:schemeClr val="tx1"/>
                    </a:solidFill>
                    <a:cs typeface="B Mitra" pitchFamily="2" charset="-78"/>
                  </a:rPr>
                  <a:t>)</a:t>
                </a:r>
                <a:endParaRPr lang="en-US" sz="1600" b="1" kern="1200" dirty="0">
                  <a:solidFill>
                    <a:schemeClr val="tx1"/>
                  </a:solidFill>
                  <a:cs typeface="B Mitra" pitchFamily="2" charset="-78"/>
                </a:endParaRPr>
              </a:p>
            </p:txBody>
          </p:sp>
        </p:grpSp>
        <p:grpSp>
          <p:nvGrpSpPr>
            <p:cNvPr id="21" name="Group 20"/>
            <p:cNvGrpSpPr/>
            <p:nvPr>
              <p:custDataLst>
                <p:custData r:id="rId1"/>
              </p:custDataLst>
            </p:nvPr>
          </p:nvGrpSpPr>
          <p:grpSpPr>
            <a:xfrm>
              <a:off x="2263441" y="418716"/>
              <a:ext cx="2137884" cy="2711291"/>
              <a:chOff x="2263441" y="418716"/>
              <a:chExt cx="2137884" cy="2711291"/>
            </a:xfrm>
          </p:grpSpPr>
          <p:sp>
            <p:nvSpPr>
              <p:cNvPr id="4" name="Freeform 3"/>
              <p:cNvSpPr/>
              <p:nvPr/>
            </p:nvSpPr>
            <p:spPr>
              <a:xfrm rot="16985122">
                <a:off x="1140297" y="1978957"/>
                <a:ext cx="2274194" cy="27905"/>
              </a:xfrm>
              <a:custGeom>
                <a:avLst/>
                <a:gdLst>
                  <a:gd name="connsiteX0" fmla="*/ 0 w 2274194"/>
                  <a:gd name="connsiteY0" fmla="*/ 13952 h 27905"/>
                  <a:gd name="connsiteX1" fmla="*/ 2274194 w 2274194"/>
                  <a:gd name="connsiteY1" fmla="*/ 13952 h 27905"/>
                </a:gdLst>
                <a:ahLst/>
                <a:cxnLst>
                  <a:cxn ang="0">
                    <a:pos x="connsiteX0" y="connsiteY0"/>
                  </a:cxn>
                  <a:cxn ang="0">
                    <a:pos x="connsiteX1" y="connsiteY1"/>
                  </a:cxn>
                </a:cxnLst>
                <a:rect l="l" t="t" r="r" b="b"/>
                <a:pathLst>
                  <a:path w="2274194" h="27905">
                    <a:moveTo>
                      <a:pt x="0" y="13952"/>
                    </a:moveTo>
                    <a:lnTo>
                      <a:pt x="2274194" y="13952"/>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092941" tIns="-42904" rIns="1092943" bIns="-42901" numCol="1" spcCol="1270" anchor="ctr" anchorCtr="0">
                <a:noAutofit/>
              </a:bodyPr>
              <a:lstStyle/>
              <a:p>
                <a:pPr lvl="0" algn="ctr" defTabSz="355600" rtl="1">
                  <a:lnSpc>
                    <a:spcPct val="90000"/>
                  </a:lnSpc>
                  <a:spcBef>
                    <a:spcPct val="0"/>
                  </a:spcBef>
                  <a:spcAft>
                    <a:spcPct val="35000"/>
                  </a:spcAft>
                </a:pPr>
                <a:endParaRPr lang="en-US" sz="800" kern="1200">
                  <a:solidFill>
                    <a:schemeClr val="tx1"/>
                  </a:solidFill>
                  <a:cs typeface="B Mitra" pitchFamily="2" charset="-78"/>
                </a:endParaRPr>
              </a:p>
            </p:txBody>
          </p:sp>
          <p:sp>
            <p:nvSpPr>
              <p:cNvPr id="6" name="Freeform 5"/>
              <p:cNvSpPr/>
              <p:nvPr/>
            </p:nvSpPr>
            <p:spPr>
              <a:xfrm>
                <a:off x="2534835" y="418716"/>
                <a:ext cx="1866490" cy="933245"/>
              </a:xfrm>
              <a:custGeom>
                <a:avLst/>
                <a:gdLst>
                  <a:gd name="connsiteX0" fmla="*/ 0 w 1866490"/>
                  <a:gd name="connsiteY0" fmla="*/ 93325 h 933245"/>
                  <a:gd name="connsiteX1" fmla="*/ 93325 w 1866490"/>
                  <a:gd name="connsiteY1" fmla="*/ 0 h 933245"/>
                  <a:gd name="connsiteX2" fmla="*/ 1773166 w 1866490"/>
                  <a:gd name="connsiteY2" fmla="*/ 0 h 933245"/>
                  <a:gd name="connsiteX3" fmla="*/ 1866491 w 1866490"/>
                  <a:gd name="connsiteY3" fmla="*/ 93325 h 933245"/>
                  <a:gd name="connsiteX4" fmla="*/ 1866490 w 1866490"/>
                  <a:gd name="connsiteY4" fmla="*/ 839921 h 933245"/>
                  <a:gd name="connsiteX5" fmla="*/ 1773165 w 1866490"/>
                  <a:gd name="connsiteY5" fmla="*/ 933246 h 933245"/>
                  <a:gd name="connsiteX6" fmla="*/ 93325 w 1866490"/>
                  <a:gd name="connsiteY6" fmla="*/ 933245 h 933245"/>
                  <a:gd name="connsiteX7" fmla="*/ 0 w 1866490"/>
                  <a:gd name="connsiteY7" fmla="*/ 839920 h 933245"/>
                  <a:gd name="connsiteX8" fmla="*/ 0 w 1866490"/>
                  <a:gd name="connsiteY8" fmla="*/ 93325 h 933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6490" h="933245">
                    <a:moveTo>
                      <a:pt x="0" y="93325"/>
                    </a:moveTo>
                    <a:cubicBezTo>
                      <a:pt x="0" y="41783"/>
                      <a:pt x="41783" y="0"/>
                      <a:pt x="93325" y="0"/>
                    </a:cubicBezTo>
                    <a:lnTo>
                      <a:pt x="1773166" y="0"/>
                    </a:lnTo>
                    <a:cubicBezTo>
                      <a:pt x="1824708" y="0"/>
                      <a:pt x="1866491" y="41783"/>
                      <a:pt x="1866491" y="93325"/>
                    </a:cubicBezTo>
                    <a:cubicBezTo>
                      <a:pt x="1866491" y="342190"/>
                      <a:pt x="1866490" y="591056"/>
                      <a:pt x="1866490" y="839921"/>
                    </a:cubicBezTo>
                    <a:cubicBezTo>
                      <a:pt x="1866490" y="891463"/>
                      <a:pt x="1824707" y="933246"/>
                      <a:pt x="1773165" y="933246"/>
                    </a:cubicBezTo>
                    <a:lnTo>
                      <a:pt x="93325" y="933245"/>
                    </a:lnTo>
                    <a:cubicBezTo>
                      <a:pt x="41783" y="933245"/>
                      <a:pt x="0" y="891462"/>
                      <a:pt x="0" y="839920"/>
                    </a:cubicBezTo>
                    <a:lnTo>
                      <a:pt x="0" y="93325"/>
                    </a:lnTo>
                    <a:close/>
                  </a:path>
                </a:pathLst>
              </a:custGeom>
              <a:solidFill>
                <a:srgbClr val="FFC000"/>
              </a:solidFill>
            </p:spPr>
            <p:style>
              <a:lnRef idx="2">
                <a:schemeClr val="accent2">
                  <a:shade val="50000"/>
                </a:schemeClr>
              </a:lnRef>
              <a:fillRef idx="1">
                <a:schemeClr val="accent2"/>
              </a:fillRef>
              <a:effectRef idx="0">
                <a:schemeClr val="accent2"/>
              </a:effectRef>
              <a:fontRef idx="minor">
                <a:schemeClr val="lt1"/>
              </a:fontRef>
            </p:style>
            <p:txBody>
              <a:bodyPr spcFirstLastPara="0" vert="horz" wrap="square" lIns="37494" tIns="37494" rIns="37494" bIns="37494" numCol="1" spcCol="1270" anchor="ctr" anchorCtr="0">
                <a:noAutofit/>
              </a:bodyPr>
              <a:lstStyle/>
              <a:p>
                <a:pPr lvl="0" algn="ctr" defTabSz="711200" rtl="1">
                  <a:lnSpc>
                    <a:spcPct val="90000"/>
                  </a:lnSpc>
                  <a:spcBef>
                    <a:spcPct val="0"/>
                  </a:spcBef>
                  <a:spcAft>
                    <a:spcPct val="35000"/>
                  </a:spcAft>
                </a:pPr>
                <a:r>
                  <a:rPr lang="fa-IR" sz="1600" b="1" kern="1200" dirty="0" smtClean="0">
                    <a:solidFill>
                      <a:schemeClr val="tx1"/>
                    </a:solidFill>
                    <a:cs typeface="B Mitra" pitchFamily="2" charset="-78"/>
                  </a:rPr>
                  <a:t>مبانی عملیات</a:t>
                </a:r>
                <a:endParaRPr lang="en-US" sz="1600" b="1" kern="1200" dirty="0">
                  <a:solidFill>
                    <a:schemeClr val="tx1"/>
                  </a:solidFill>
                  <a:cs typeface="B Mitra" pitchFamily="2" charset="-78"/>
                </a:endParaRPr>
              </a:p>
            </p:txBody>
          </p:sp>
        </p:grpSp>
        <p:grpSp>
          <p:nvGrpSpPr>
            <p:cNvPr id="29" name="Group 28"/>
            <p:cNvGrpSpPr/>
            <p:nvPr/>
          </p:nvGrpSpPr>
          <p:grpSpPr>
            <a:xfrm>
              <a:off x="2295834" y="3064953"/>
              <a:ext cx="2170277" cy="2831054"/>
              <a:chOff x="2295834" y="3064953"/>
              <a:chExt cx="2170277" cy="2831054"/>
            </a:xfrm>
          </p:grpSpPr>
          <p:sp>
            <p:nvSpPr>
              <p:cNvPr id="17" name="Freeform 16"/>
              <p:cNvSpPr/>
              <p:nvPr/>
            </p:nvSpPr>
            <p:spPr>
              <a:xfrm rot="4561378">
                <a:off x="1109807" y="4250980"/>
                <a:ext cx="2399960" cy="27905"/>
              </a:xfrm>
              <a:custGeom>
                <a:avLst/>
                <a:gdLst>
                  <a:gd name="connsiteX0" fmla="*/ 0 w 2399960"/>
                  <a:gd name="connsiteY0" fmla="*/ 13952 h 27905"/>
                  <a:gd name="connsiteX1" fmla="*/ 2399960 w 2399960"/>
                  <a:gd name="connsiteY1" fmla="*/ 13952 h 27905"/>
                </a:gdLst>
                <a:ahLst/>
                <a:cxnLst>
                  <a:cxn ang="0">
                    <a:pos x="connsiteX0" y="connsiteY0"/>
                  </a:cxn>
                  <a:cxn ang="0">
                    <a:pos x="connsiteX1" y="connsiteY1"/>
                  </a:cxn>
                </a:cxnLst>
                <a:rect l="l" t="t" r="r" b="b"/>
                <a:pathLst>
                  <a:path w="2399960" h="27905">
                    <a:moveTo>
                      <a:pt x="0" y="13952"/>
                    </a:moveTo>
                    <a:lnTo>
                      <a:pt x="2399960" y="13952"/>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152681" tIns="-46046" rIns="1152680" bIns="-46048" numCol="1" spcCol="1270" anchor="ctr" anchorCtr="0">
                <a:noAutofit/>
              </a:bodyPr>
              <a:lstStyle/>
              <a:p>
                <a:pPr lvl="0" algn="ctr" defTabSz="355600" rtl="1">
                  <a:lnSpc>
                    <a:spcPct val="90000"/>
                  </a:lnSpc>
                  <a:spcBef>
                    <a:spcPct val="0"/>
                  </a:spcBef>
                  <a:spcAft>
                    <a:spcPct val="35000"/>
                  </a:spcAft>
                </a:pPr>
                <a:endParaRPr lang="en-US" sz="800" kern="1200">
                  <a:solidFill>
                    <a:schemeClr val="tx1"/>
                  </a:solidFill>
                  <a:cs typeface="B Mitra" pitchFamily="2" charset="-78"/>
                </a:endParaRPr>
              </a:p>
            </p:txBody>
          </p:sp>
          <p:sp>
            <p:nvSpPr>
              <p:cNvPr id="18" name="Freeform 17"/>
              <p:cNvSpPr/>
              <p:nvPr/>
            </p:nvSpPr>
            <p:spPr>
              <a:xfrm>
                <a:off x="2599621" y="4962762"/>
                <a:ext cx="1866490" cy="933245"/>
              </a:xfrm>
              <a:custGeom>
                <a:avLst/>
                <a:gdLst>
                  <a:gd name="connsiteX0" fmla="*/ 0 w 1866490"/>
                  <a:gd name="connsiteY0" fmla="*/ 93325 h 933245"/>
                  <a:gd name="connsiteX1" fmla="*/ 93325 w 1866490"/>
                  <a:gd name="connsiteY1" fmla="*/ 0 h 933245"/>
                  <a:gd name="connsiteX2" fmla="*/ 1773166 w 1866490"/>
                  <a:gd name="connsiteY2" fmla="*/ 0 h 933245"/>
                  <a:gd name="connsiteX3" fmla="*/ 1866491 w 1866490"/>
                  <a:gd name="connsiteY3" fmla="*/ 93325 h 933245"/>
                  <a:gd name="connsiteX4" fmla="*/ 1866490 w 1866490"/>
                  <a:gd name="connsiteY4" fmla="*/ 839921 h 933245"/>
                  <a:gd name="connsiteX5" fmla="*/ 1773165 w 1866490"/>
                  <a:gd name="connsiteY5" fmla="*/ 933246 h 933245"/>
                  <a:gd name="connsiteX6" fmla="*/ 93325 w 1866490"/>
                  <a:gd name="connsiteY6" fmla="*/ 933245 h 933245"/>
                  <a:gd name="connsiteX7" fmla="*/ 0 w 1866490"/>
                  <a:gd name="connsiteY7" fmla="*/ 839920 h 933245"/>
                  <a:gd name="connsiteX8" fmla="*/ 0 w 1866490"/>
                  <a:gd name="connsiteY8" fmla="*/ 93325 h 933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6490" h="933245">
                    <a:moveTo>
                      <a:pt x="0" y="93325"/>
                    </a:moveTo>
                    <a:cubicBezTo>
                      <a:pt x="0" y="41783"/>
                      <a:pt x="41783" y="0"/>
                      <a:pt x="93325" y="0"/>
                    </a:cubicBezTo>
                    <a:lnTo>
                      <a:pt x="1773166" y="0"/>
                    </a:lnTo>
                    <a:cubicBezTo>
                      <a:pt x="1824708" y="0"/>
                      <a:pt x="1866491" y="41783"/>
                      <a:pt x="1866491" y="93325"/>
                    </a:cubicBezTo>
                    <a:cubicBezTo>
                      <a:pt x="1866491" y="342190"/>
                      <a:pt x="1866490" y="591056"/>
                      <a:pt x="1866490" y="839921"/>
                    </a:cubicBezTo>
                    <a:cubicBezTo>
                      <a:pt x="1866490" y="891463"/>
                      <a:pt x="1824707" y="933246"/>
                      <a:pt x="1773165" y="933246"/>
                    </a:cubicBezTo>
                    <a:lnTo>
                      <a:pt x="93325" y="933245"/>
                    </a:lnTo>
                    <a:cubicBezTo>
                      <a:pt x="41783" y="933245"/>
                      <a:pt x="0" y="891462"/>
                      <a:pt x="0" y="839920"/>
                    </a:cubicBezTo>
                    <a:lnTo>
                      <a:pt x="0" y="93325"/>
                    </a:lnTo>
                    <a:close/>
                  </a:path>
                </a:pathLst>
              </a:custGeom>
              <a:solidFill>
                <a:srgbClr val="FFC000"/>
              </a:solidFill>
            </p:spPr>
            <p:style>
              <a:lnRef idx="2">
                <a:schemeClr val="accent2">
                  <a:shade val="50000"/>
                </a:schemeClr>
              </a:lnRef>
              <a:fillRef idx="1">
                <a:schemeClr val="accent2"/>
              </a:fillRef>
              <a:effectRef idx="0">
                <a:schemeClr val="accent2"/>
              </a:effectRef>
              <a:fontRef idx="minor">
                <a:schemeClr val="lt1"/>
              </a:fontRef>
            </p:style>
            <p:txBody>
              <a:bodyPr spcFirstLastPara="0" vert="horz" wrap="square" lIns="37494" tIns="37494" rIns="37494" bIns="37494" numCol="1" spcCol="1270" anchor="ctr" anchorCtr="0">
                <a:noAutofit/>
              </a:bodyPr>
              <a:lstStyle/>
              <a:p>
                <a:pPr lvl="0" algn="ctr" defTabSz="711200" rtl="1">
                  <a:lnSpc>
                    <a:spcPct val="90000"/>
                  </a:lnSpc>
                  <a:spcBef>
                    <a:spcPct val="0"/>
                  </a:spcBef>
                  <a:spcAft>
                    <a:spcPct val="35000"/>
                  </a:spcAft>
                </a:pPr>
                <a:r>
                  <a:rPr lang="fa-IR" sz="1600" b="1" kern="1200" dirty="0" smtClean="0">
                    <a:solidFill>
                      <a:schemeClr val="tx1"/>
                    </a:solidFill>
                    <a:cs typeface="B Mitra" pitchFamily="2" charset="-78"/>
                  </a:rPr>
                  <a:t>کارکردهای اختصاصی (</a:t>
                </a:r>
                <a:r>
                  <a:rPr lang="en-US" sz="1600" b="1" kern="1200" dirty="0" smtClean="0">
                    <a:solidFill>
                      <a:schemeClr val="tx1"/>
                    </a:solidFill>
                    <a:cs typeface="B Mitra" pitchFamily="2" charset="-78"/>
                  </a:rPr>
                  <a:t>S</a:t>
                </a:r>
                <a:r>
                  <a:rPr lang="fa-IR" sz="1600" b="1" kern="1200" dirty="0" smtClean="0">
                    <a:solidFill>
                      <a:schemeClr val="tx1"/>
                    </a:solidFill>
                    <a:cs typeface="B Mitra" pitchFamily="2" charset="-78"/>
                  </a:rPr>
                  <a:t>)</a:t>
                </a:r>
                <a:endParaRPr lang="en-US" sz="1600" b="1" kern="1200" dirty="0">
                  <a:solidFill>
                    <a:schemeClr val="tx1"/>
                  </a:solidFill>
                  <a:cs typeface="B Mitra" pitchFamily="2" charset="-78"/>
                </a:endParaRPr>
              </a:p>
            </p:txBody>
          </p:sp>
        </p:grpSp>
        <p:grpSp>
          <p:nvGrpSpPr>
            <p:cNvPr id="30" name="Group 29"/>
            <p:cNvGrpSpPr/>
            <p:nvPr/>
          </p:nvGrpSpPr>
          <p:grpSpPr>
            <a:xfrm>
              <a:off x="2289749" y="3011132"/>
              <a:ext cx="2164192" cy="1367745"/>
              <a:chOff x="2289749" y="3011132"/>
              <a:chExt cx="2164192" cy="1367745"/>
            </a:xfrm>
          </p:grpSpPr>
          <p:sp>
            <p:nvSpPr>
              <p:cNvPr id="19" name="Freeform 18"/>
              <p:cNvSpPr/>
              <p:nvPr/>
            </p:nvSpPr>
            <p:spPr>
              <a:xfrm rot="3302589">
                <a:off x="1808466" y="3492415"/>
                <a:ext cx="990471" cy="27905"/>
              </a:xfrm>
              <a:custGeom>
                <a:avLst/>
                <a:gdLst>
                  <a:gd name="connsiteX0" fmla="*/ 0 w 990471"/>
                  <a:gd name="connsiteY0" fmla="*/ 13952 h 27905"/>
                  <a:gd name="connsiteX1" fmla="*/ 990471 w 990471"/>
                  <a:gd name="connsiteY1" fmla="*/ 13952 h 27905"/>
                </a:gdLst>
                <a:ahLst/>
                <a:cxnLst>
                  <a:cxn ang="0">
                    <a:pos x="connsiteX0" y="connsiteY0"/>
                  </a:cxn>
                  <a:cxn ang="0">
                    <a:pos x="connsiteX1" y="connsiteY1"/>
                  </a:cxn>
                </a:cxnLst>
                <a:rect l="l" t="t" r="r" b="b"/>
                <a:pathLst>
                  <a:path w="990471" h="27905">
                    <a:moveTo>
                      <a:pt x="0" y="13952"/>
                    </a:moveTo>
                    <a:lnTo>
                      <a:pt x="990471" y="13952"/>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483174" tIns="-10810" rIns="483173" bIns="-10809" numCol="1" spcCol="1270" anchor="ctr" anchorCtr="0">
                <a:noAutofit/>
              </a:bodyPr>
              <a:lstStyle/>
              <a:p>
                <a:pPr lvl="0" algn="ctr" defTabSz="222250" rtl="1">
                  <a:lnSpc>
                    <a:spcPct val="90000"/>
                  </a:lnSpc>
                  <a:spcBef>
                    <a:spcPct val="0"/>
                  </a:spcBef>
                  <a:spcAft>
                    <a:spcPct val="35000"/>
                  </a:spcAft>
                </a:pPr>
                <a:endParaRPr lang="en-US" sz="500" kern="1200">
                  <a:solidFill>
                    <a:schemeClr val="tx1"/>
                  </a:solidFill>
                  <a:cs typeface="B Mitra" pitchFamily="2" charset="-78"/>
                </a:endParaRPr>
              </a:p>
            </p:txBody>
          </p:sp>
          <p:sp>
            <p:nvSpPr>
              <p:cNvPr id="20" name="Freeform 19"/>
              <p:cNvSpPr/>
              <p:nvPr/>
            </p:nvSpPr>
            <p:spPr>
              <a:xfrm>
                <a:off x="2587451" y="3445632"/>
                <a:ext cx="1866490" cy="933245"/>
              </a:xfrm>
              <a:custGeom>
                <a:avLst/>
                <a:gdLst>
                  <a:gd name="connsiteX0" fmla="*/ 0 w 1866490"/>
                  <a:gd name="connsiteY0" fmla="*/ 93325 h 933245"/>
                  <a:gd name="connsiteX1" fmla="*/ 93325 w 1866490"/>
                  <a:gd name="connsiteY1" fmla="*/ 0 h 933245"/>
                  <a:gd name="connsiteX2" fmla="*/ 1773166 w 1866490"/>
                  <a:gd name="connsiteY2" fmla="*/ 0 h 933245"/>
                  <a:gd name="connsiteX3" fmla="*/ 1866491 w 1866490"/>
                  <a:gd name="connsiteY3" fmla="*/ 93325 h 933245"/>
                  <a:gd name="connsiteX4" fmla="*/ 1866490 w 1866490"/>
                  <a:gd name="connsiteY4" fmla="*/ 839921 h 933245"/>
                  <a:gd name="connsiteX5" fmla="*/ 1773165 w 1866490"/>
                  <a:gd name="connsiteY5" fmla="*/ 933246 h 933245"/>
                  <a:gd name="connsiteX6" fmla="*/ 93325 w 1866490"/>
                  <a:gd name="connsiteY6" fmla="*/ 933245 h 933245"/>
                  <a:gd name="connsiteX7" fmla="*/ 0 w 1866490"/>
                  <a:gd name="connsiteY7" fmla="*/ 839920 h 933245"/>
                  <a:gd name="connsiteX8" fmla="*/ 0 w 1866490"/>
                  <a:gd name="connsiteY8" fmla="*/ 93325 h 933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6490" h="933245">
                    <a:moveTo>
                      <a:pt x="0" y="93325"/>
                    </a:moveTo>
                    <a:cubicBezTo>
                      <a:pt x="0" y="41783"/>
                      <a:pt x="41783" y="0"/>
                      <a:pt x="93325" y="0"/>
                    </a:cubicBezTo>
                    <a:lnTo>
                      <a:pt x="1773166" y="0"/>
                    </a:lnTo>
                    <a:cubicBezTo>
                      <a:pt x="1824708" y="0"/>
                      <a:pt x="1866491" y="41783"/>
                      <a:pt x="1866491" y="93325"/>
                    </a:cubicBezTo>
                    <a:cubicBezTo>
                      <a:pt x="1866491" y="342190"/>
                      <a:pt x="1866490" y="591056"/>
                      <a:pt x="1866490" y="839921"/>
                    </a:cubicBezTo>
                    <a:cubicBezTo>
                      <a:pt x="1866490" y="891463"/>
                      <a:pt x="1824707" y="933246"/>
                      <a:pt x="1773165" y="933246"/>
                    </a:cubicBezTo>
                    <a:lnTo>
                      <a:pt x="93325" y="933245"/>
                    </a:lnTo>
                    <a:cubicBezTo>
                      <a:pt x="41783" y="933245"/>
                      <a:pt x="0" y="891462"/>
                      <a:pt x="0" y="839920"/>
                    </a:cubicBezTo>
                    <a:lnTo>
                      <a:pt x="0" y="93325"/>
                    </a:lnTo>
                    <a:close/>
                  </a:path>
                </a:pathLst>
              </a:custGeom>
              <a:solidFill>
                <a:srgbClr val="FFC000"/>
              </a:solidFill>
            </p:spPr>
            <p:style>
              <a:lnRef idx="2">
                <a:schemeClr val="accent2">
                  <a:shade val="50000"/>
                </a:schemeClr>
              </a:lnRef>
              <a:fillRef idx="1">
                <a:schemeClr val="accent2"/>
              </a:fillRef>
              <a:effectRef idx="0">
                <a:schemeClr val="accent2"/>
              </a:effectRef>
              <a:fontRef idx="minor">
                <a:schemeClr val="lt1"/>
              </a:fontRef>
            </p:style>
            <p:txBody>
              <a:bodyPr spcFirstLastPara="0" vert="horz" wrap="square" lIns="37494" tIns="37494" rIns="37494" bIns="37494" numCol="1" spcCol="1270" anchor="ctr" anchorCtr="0">
                <a:noAutofit/>
              </a:bodyPr>
              <a:lstStyle/>
              <a:p>
                <a:pPr lvl="0" algn="ctr" defTabSz="711200" rtl="1">
                  <a:lnSpc>
                    <a:spcPct val="90000"/>
                  </a:lnSpc>
                  <a:spcBef>
                    <a:spcPct val="0"/>
                  </a:spcBef>
                  <a:spcAft>
                    <a:spcPct val="35000"/>
                  </a:spcAft>
                </a:pPr>
                <a:r>
                  <a:rPr lang="fa-IR" sz="1600" b="1" kern="1200" dirty="0" smtClean="0">
                    <a:solidFill>
                      <a:schemeClr val="tx1"/>
                    </a:solidFill>
                    <a:cs typeface="B Mitra" pitchFamily="2" charset="-78"/>
                  </a:rPr>
                  <a:t>کارکردهای مشترک (</a:t>
                </a:r>
                <a:r>
                  <a:rPr lang="en-US" sz="1600" b="1" kern="1200" dirty="0" smtClean="0">
                    <a:solidFill>
                      <a:schemeClr val="tx1"/>
                    </a:solidFill>
                    <a:cs typeface="B Mitra" pitchFamily="2" charset="-78"/>
                  </a:rPr>
                  <a:t>C</a:t>
                </a:r>
                <a:r>
                  <a:rPr lang="fa-IR" sz="1600" b="1" kern="1200" dirty="0" smtClean="0">
                    <a:solidFill>
                      <a:schemeClr val="tx1"/>
                    </a:solidFill>
                    <a:cs typeface="B Mitra" pitchFamily="2" charset="-78"/>
                  </a:rPr>
                  <a:t>)</a:t>
                </a:r>
                <a:endParaRPr lang="en-US" sz="1600" b="1" kern="1200" dirty="0">
                  <a:solidFill>
                    <a:schemeClr val="tx1"/>
                  </a:solidFill>
                  <a:cs typeface="B Mitra" pitchFamily="2" charset="-78"/>
                </a:endParaRPr>
              </a:p>
            </p:txBody>
          </p:sp>
        </p:grpSp>
        <p:sp>
          <p:nvSpPr>
            <p:cNvPr id="3" name="EOP"/>
            <p:cNvSpPr/>
            <p:nvPr/>
          </p:nvSpPr>
          <p:spPr>
            <a:xfrm>
              <a:off x="1129410" y="2667000"/>
              <a:ext cx="876952" cy="751075"/>
            </a:xfrm>
            <a:custGeom>
              <a:avLst/>
              <a:gdLst>
                <a:gd name="connsiteX0" fmla="*/ 0 w 876952"/>
                <a:gd name="connsiteY0" fmla="*/ 75108 h 751075"/>
                <a:gd name="connsiteX1" fmla="*/ 75108 w 876952"/>
                <a:gd name="connsiteY1" fmla="*/ 0 h 751075"/>
                <a:gd name="connsiteX2" fmla="*/ 801845 w 876952"/>
                <a:gd name="connsiteY2" fmla="*/ 0 h 751075"/>
                <a:gd name="connsiteX3" fmla="*/ 876953 w 876952"/>
                <a:gd name="connsiteY3" fmla="*/ 75108 h 751075"/>
                <a:gd name="connsiteX4" fmla="*/ 876952 w 876952"/>
                <a:gd name="connsiteY4" fmla="*/ 675968 h 751075"/>
                <a:gd name="connsiteX5" fmla="*/ 801844 w 876952"/>
                <a:gd name="connsiteY5" fmla="*/ 751076 h 751075"/>
                <a:gd name="connsiteX6" fmla="*/ 75108 w 876952"/>
                <a:gd name="connsiteY6" fmla="*/ 751075 h 751075"/>
                <a:gd name="connsiteX7" fmla="*/ 0 w 876952"/>
                <a:gd name="connsiteY7" fmla="*/ 675967 h 751075"/>
                <a:gd name="connsiteX8" fmla="*/ 0 w 876952"/>
                <a:gd name="connsiteY8" fmla="*/ 75108 h 751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6952" h="751075">
                  <a:moveTo>
                    <a:pt x="0" y="75108"/>
                  </a:moveTo>
                  <a:cubicBezTo>
                    <a:pt x="0" y="33627"/>
                    <a:pt x="33627" y="0"/>
                    <a:pt x="75108" y="0"/>
                  </a:cubicBezTo>
                  <a:lnTo>
                    <a:pt x="801845" y="0"/>
                  </a:lnTo>
                  <a:cubicBezTo>
                    <a:pt x="843326" y="0"/>
                    <a:pt x="876953" y="33627"/>
                    <a:pt x="876953" y="75108"/>
                  </a:cubicBezTo>
                  <a:cubicBezTo>
                    <a:pt x="876953" y="275395"/>
                    <a:pt x="876952" y="475681"/>
                    <a:pt x="876952" y="675968"/>
                  </a:cubicBezTo>
                  <a:cubicBezTo>
                    <a:pt x="876952" y="717449"/>
                    <a:pt x="843325" y="751076"/>
                    <a:pt x="801844" y="751076"/>
                  </a:cubicBezTo>
                  <a:lnTo>
                    <a:pt x="75108" y="751075"/>
                  </a:lnTo>
                  <a:cubicBezTo>
                    <a:pt x="33627" y="751075"/>
                    <a:pt x="0" y="717448"/>
                    <a:pt x="0" y="675967"/>
                  </a:cubicBezTo>
                  <a:lnTo>
                    <a:pt x="0" y="75108"/>
                  </a:lnTo>
                  <a:close/>
                </a:path>
              </a:pathLst>
            </a:custGeom>
          </p:spPr>
          <p:style>
            <a:lnRef idx="1">
              <a:schemeClr val="accent2"/>
            </a:lnRef>
            <a:fillRef idx="2">
              <a:schemeClr val="accent2"/>
            </a:fillRef>
            <a:effectRef idx="1">
              <a:schemeClr val="accent2"/>
            </a:effectRef>
            <a:fontRef idx="minor">
              <a:schemeClr val="dk1"/>
            </a:fontRef>
          </p:style>
          <p:txBody>
            <a:bodyPr spcFirstLastPara="0" vert="horz" wrap="square" lIns="32158" tIns="32158" rIns="32158" bIns="32158" numCol="1" spcCol="1270" anchor="ctr" anchorCtr="0">
              <a:noAutofit/>
            </a:bodyPr>
            <a:lstStyle/>
            <a:p>
              <a:pPr lvl="0" algn="ctr" defTabSz="711200" rtl="1">
                <a:lnSpc>
                  <a:spcPct val="90000"/>
                </a:lnSpc>
                <a:spcBef>
                  <a:spcPct val="0"/>
                </a:spcBef>
                <a:spcAft>
                  <a:spcPct val="35000"/>
                </a:spcAft>
              </a:pPr>
              <a:r>
                <a:rPr lang="en-US" sz="2800" b="1" kern="1200" dirty="0" smtClean="0">
                  <a:solidFill>
                    <a:schemeClr val="tx1"/>
                  </a:solidFill>
                  <a:cs typeface="B Mitra" pitchFamily="2" charset="-78"/>
                </a:rPr>
                <a:t>EOP</a:t>
              </a:r>
              <a:endParaRPr lang="en-US" sz="2800" b="1" kern="1200" dirty="0">
                <a:solidFill>
                  <a:schemeClr val="tx1"/>
                </a:solidFill>
                <a:cs typeface="B Mitra" pitchFamily="2" charset="-78"/>
              </a:endParaRPr>
            </a:p>
          </p:txBody>
        </p:sp>
      </p:grpSp>
    </p:spTree>
    <p:extLst>
      <p:ext uri="{BB962C8B-B14F-4D97-AF65-F5344CB8AC3E}">
        <p14:creationId xmlns:p14="http://schemas.microsoft.com/office/powerpoint/2010/main" val="1551509684"/>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solidFill>
                  <a:srgbClr val="FF0000"/>
                </a:solidFill>
                <a:cs typeface="B Titr" panose="00000700000000000000" pitchFamily="2" charset="-78"/>
              </a:rPr>
              <a:t>انواع </a:t>
            </a:r>
            <a:r>
              <a:rPr lang="fa-IR" dirty="0" err="1">
                <a:solidFill>
                  <a:srgbClr val="FF0000"/>
                </a:solidFill>
                <a:cs typeface="B Titr" panose="00000700000000000000" pitchFamily="2" charset="-78"/>
              </a:rPr>
              <a:t>کارکردهای</a:t>
            </a:r>
            <a:r>
              <a:rPr lang="fa-IR" dirty="0">
                <a:solidFill>
                  <a:srgbClr val="FF0000"/>
                </a:solidFill>
                <a:cs typeface="B Titr" panose="00000700000000000000" pitchFamily="2" charset="-78"/>
              </a:rPr>
              <a:t> </a:t>
            </a:r>
            <a:r>
              <a:rPr lang="en-US" dirty="0">
                <a:solidFill>
                  <a:srgbClr val="FF0000"/>
                </a:solidFill>
                <a:cs typeface="B Titr" panose="00000700000000000000" pitchFamily="2" charset="-78"/>
              </a:rPr>
              <a:t>EOP</a:t>
            </a:r>
          </a:p>
        </p:txBody>
      </p:sp>
      <p:sp>
        <p:nvSpPr>
          <p:cNvPr id="3" name="Content Placeholder 2"/>
          <p:cNvSpPr>
            <a:spLocks noGrp="1"/>
          </p:cNvSpPr>
          <p:nvPr>
            <p:ph idx="1"/>
          </p:nvPr>
        </p:nvSpPr>
        <p:spPr>
          <a:xfrm>
            <a:off x="1143000" y="1295400"/>
            <a:ext cx="7543800" cy="4525963"/>
          </a:xfrm>
        </p:spPr>
        <p:txBody>
          <a:bodyPr/>
          <a:lstStyle/>
          <a:p>
            <a:pPr>
              <a:lnSpc>
                <a:spcPct val="200000"/>
              </a:lnSpc>
            </a:pPr>
            <a:r>
              <a:rPr lang="fa-IR" dirty="0" err="1" smtClean="0">
                <a:cs typeface="B Titr" panose="00000700000000000000" pitchFamily="2" charset="-78"/>
              </a:rPr>
              <a:t>کارکردهای</a:t>
            </a:r>
            <a:r>
              <a:rPr lang="fa-IR" dirty="0" smtClean="0">
                <a:cs typeface="B Titr" panose="00000700000000000000" pitchFamily="2" charset="-78"/>
              </a:rPr>
              <a:t> فاز آمادگی</a:t>
            </a:r>
          </a:p>
          <a:p>
            <a:pPr>
              <a:lnSpc>
                <a:spcPct val="200000"/>
              </a:lnSpc>
            </a:pPr>
            <a:r>
              <a:rPr lang="fa-IR" dirty="0" err="1">
                <a:cs typeface="B Titr" panose="00000700000000000000" pitchFamily="2" charset="-78"/>
              </a:rPr>
              <a:t>کارکردهای</a:t>
            </a:r>
            <a:r>
              <a:rPr lang="fa-IR" dirty="0">
                <a:cs typeface="B Titr" panose="00000700000000000000" pitchFamily="2" charset="-78"/>
              </a:rPr>
              <a:t> فاز </a:t>
            </a:r>
            <a:r>
              <a:rPr lang="fa-IR" dirty="0" smtClean="0">
                <a:cs typeface="B Titr" panose="00000700000000000000" pitchFamily="2" charset="-78"/>
              </a:rPr>
              <a:t>پاسخ</a:t>
            </a:r>
          </a:p>
          <a:p>
            <a:pPr marL="1771650" lvl="3" indent="-514350">
              <a:buFont typeface="+mj-lt"/>
              <a:buAutoNum type="arabicPeriod"/>
            </a:pPr>
            <a:r>
              <a:rPr lang="fa-IR" sz="2400" b="1" dirty="0" err="1" smtClean="0">
                <a:cs typeface="B Nazanin" panose="00000400000000000000" pitchFamily="2" charset="-78"/>
              </a:rPr>
              <a:t>کارکردهای</a:t>
            </a:r>
            <a:r>
              <a:rPr lang="fa-IR" sz="2400" b="1" dirty="0" smtClean="0">
                <a:cs typeface="B Nazanin" panose="00000400000000000000" pitchFamily="2" charset="-78"/>
              </a:rPr>
              <a:t> مشترک</a:t>
            </a:r>
          </a:p>
          <a:p>
            <a:pPr marL="1771650" lvl="3" indent="-514350">
              <a:lnSpc>
                <a:spcPct val="150000"/>
              </a:lnSpc>
              <a:buFont typeface="+mj-lt"/>
              <a:buAutoNum type="arabicPeriod"/>
            </a:pPr>
            <a:r>
              <a:rPr lang="fa-IR" sz="2400" b="1" dirty="0" err="1" smtClean="0">
                <a:cs typeface="B Nazanin" panose="00000400000000000000" pitchFamily="2" charset="-78"/>
              </a:rPr>
              <a:t>کارکردهای</a:t>
            </a:r>
            <a:r>
              <a:rPr lang="fa-IR" sz="2400" b="1" dirty="0" smtClean="0">
                <a:cs typeface="B Nazanin" panose="00000400000000000000" pitchFamily="2" charset="-78"/>
              </a:rPr>
              <a:t> اختصاصی </a:t>
            </a:r>
            <a:r>
              <a:rPr lang="fa-IR" b="1" dirty="0" smtClean="0">
                <a:cs typeface="B Nazanin" panose="00000400000000000000" pitchFamily="2" charset="-78"/>
              </a:rPr>
              <a:t>(</a:t>
            </a:r>
            <a:r>
              <a:rPr lang="en-US" sz="1800" b="1" dirty="0" smtClean="0">
                <a:cs typeface="B Nazanin" panose="00000400000000000000" pitchFamily="2" charset="-78"/>
              </a:rPr>
              <a:t>Specific</a:t>
            </a:r>
            <a:r>
              <a:rPr lang="fa-IR" b="1" dirty="0" smtClean="0">
                <a:cs typeface="B Nazanin" panose="00000400000000000000" pitchFamily="2" charset="-78"/>
              </a:rPr>
              <a:t>)</a:t>
            </a:r>
          </a:p>
          <a:p>
            <a:pPr lvl="5" indent="-342900" algn="r" rtl="1">
              <a:lnSpc>
                <a:spcPct val="200000"/>
              </a:lnSpc>
            </a:pPr>
            <a:r>
              <a:rPr lang="fa-IR" dirty="0">
                <a:cs typeface="B Titr" panose="00000700000000000000" pitchFamily="2" charset="-78"/>
              </a:rPr>
              <a:t>	</a:t>
            </a:r>
            <a:r>
              <a:rPr lang="fa-IR" sz="1800" b="1" dirty="0" err="1" smtClean="0">
                <a:cs typeface="B Yagut" panose="00000400000000000000" pitchFamily="2" charset="-78"/>
              </a:rPr>
              <a:t>کارکردهای</a:t>
            </a:r>
            <a:r>
              <a:rPr lang="fa-IR" sz="1800" b="1" dirty="0" smtClean="0">
                <a:cs typeface="B Yagut" panose="00000400000000000000" pitchFamily="2" charset="-78"/>
              </a:rPr>
              <a:t> تخصصی(</a:t>
            </a:r>
            <a:r>
              <a:rPr lang="en-US" sz="1800" b="1" dirty="0" smtClean="0">
                <a:cs typeface="B Yagut" panose="00000400000000000000" pitchFamily="2" charset="-78"/>
              </a:rPr>
              <a:t>Special</a:t>
            </a:r>
            <a:r>
              <a:rPr lang="fa-IR" sz="1800" b="1" dirty="0" smtClean="0">
                <a:cs typeface="B Yagut" panose="00000400000000000000" pitchFamily="2" charset="-78"/>
              </a:rPr>
              <a:t>)</a:t>
            </a:r>
            <a:endParaRPr lang="fa-IR" sz="1800" b="1" dirty="0">
              <a:cs typeface="B Yagut" panose="00000400000000000000" pitchFamily="2" charset="-78"/>
            </a:endParaRPr>
          </a:p>
          <a:p>
            <a:pPr marL="0" indent="0">
              <a:buNone/>
            </a:pPr>
            <a:endParaRPr lang="en-US" dirty="0">
              <a:cs typeface="B Titr" panose="00000700000000000000" pitchFamily="2" charset="-78"/>
            </a:endParaRPr>
          </a:p>
        </p:txBody>
      </p:sp>
    </p:spTree>
    <p:extLst>
      <p:ext uri="{BB962C8B-B14F-4D97-AF65-F5344CB8AC3E}">
        <p14:creationId xmlns:p14="http://schemas.microsoft.com/office/powerpoint/2010/main" val="39931588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FF0000"/>
                </a:solidFill>
                <a:cs typeface="B Titr" panose="00000700000000000000" pitchFamily="2" charset="-78"/>
              </a:rPr>
              <a:t>اطلاعات هر کارکرد</a:t>
            </a:r>
            <a:endParaRPr lang="en-US" dirty="0">
              <a:solidFill>
                <a:srgbClr val="FF0000"/>
              </a:solidFill>
              <a:cs typeface="B Titr" panose="00000700000000000000" pitchFamily="2" charset="-78"/>
            </a:endParaRPr>
          </a:p>
        </p:txBody>
      </p:sp>
      <p:pic>
        <p:nvPicPr>
          <p:cNvPr id="4" name="Content Placeholder 3"/>
          <p:cNvPicPr>
            <a:picLocks noGrp="1" noChangeAspect="1"/>
          </p:cNvPicPr>
          <p:nvPr>
            <p:ph idx="1"/>
          </p:nvPr>
        </p:nvPicPr>
        <p:blipFill rotWithShape="1">
          <a:blip r:embed="rId2"/>
          <a:srcRect l="39898" t="22478" r="25082" b="55408"/>
          <a:stretch/>
        </p:blipFill>
        <p:spPr>
          <a:xfrm>
            <a:off x="1219200" y="1524000"/>
            <a:ext cx="7543800" cy="4343400"/>
          </a:xfrm>
          <a:prstGeom prst="rect">
            <a:avLst/>
          </a:prstGeom>
        </p:spPr>
      </p:pic>
    </p:spTree>
    <p:extLst>
      <p:ext uri="{BB962C8B-B14F-4D97-AF65-F5344CB8AC3E}">
        <p14:creationId xmlns:p14="http://schemas.microsoft.com/office/powerpoint/2010/main" val="23377231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990600" y="228600"/>
            <a:ext cx="7924800" cy="628255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000" kern="1200">
                <a:solidFill>
                  <a:schemeClr val="accent2">
                    <a:lumMod val="75000"/>
                  </a:schemeClr>
                </a:solidFill>
                <a:effectLst>
                  <a:outerShdw blurRad="38100" dist="38100" dir="2700000" algn="tl">
                    <a:srgbClr val="000000">
                      <a:alpha val="43137"/>
                    </a:srgbClr>
                  </a:outerShdw>
                </a:effectLst>
                <a:latin typeface="+mj-lt"/>
                <a:ea typeface="+mj-ea"/>
                <a:cs typeface="B Nazanin" pitchFamily="2" charset="-78"/>
              </a:defRPr>
            </a:lvl1pPr>
          </a:lstStyle>
          <a:p>
            <a:pPr marL="571500" indent="-571500" algn="r" rtl="1">
              <a:buFont typeface="Arial" panose="020B0604020202020204" pitchFamily="34" charset="0"/>
              <a:buChar char="•"/>
            </a:pPr>
            <a:r>
              <a:rPr lang="fa-IR" sz="2400" b="1" dirty="0" smtClean="0">
                <a:solidFill>
                  <a:schemeClr val="tx1"/>
                </a:solidFill>
                <a:effectLst/>
                <a:cs typeface="B Koodak" pitchFamily="2" charset="-78"/>
              </a:rPr>
              <a:t>کد </a:t>
            </a:r>
            <a:r>
              <a:rPr lang="fa-IR" sz="2400" b="1" dirty="0" err="1" smtClean="0">
                <a:solidFill>
                  <a:schemeClr val="tx1"/>
                </a:solidFill>
                <a:effectLst/>
                <a:cs typeface="B Koodak" pitchFamily="2" charset="-78"/>
              </a:rPr>
              <a:t>ونام</a:t>
            </a:r>
            <a:r>
              <a:rPr lang="fa-IR" sz="2400" b="1" dirty="0" smtClean="0">
                <a:solidFill>
                  <a:schemeClr val="tx1"/>
                </a:solidFill>
                <a:effectLst/>
                <a:cs typeface="B Koodak" pitchFamily="2" charset="-78"/>
              </a:rPr>
              <a:t> کارکرد: </a:t>
            </a:r>
            <a:r>
              <a:rPr lang="en-US" sz="3200" b="1" dirty="0" smtClean="0">
                <a:solidFill>
                  <a:srgbClr val="C00000"/>
                </a:solidFill>
                <a:effectLst/>
                <a:cs typeface="B Koodak" pitchFamily="2" charset="-78"/>
              </a:rPr>
              <a:t>C3</a:t>
            </a:r>
            <a:r>
              <a:rPr lang="fa-IR" sz="3200" b="1" dirty="0" smtClean="0">
                <a:solidFill>
                  <a:srgbClr val="C00000"/>
                </a:solidFill>
                <a:effectLst/>
                <a:cs typeface="B Koodak" pitchFamily="2" charset="-78"/>
              </a:rPr>
              <a:t>  ارزیابی وضعیت</a:t>
            </a:r>
          </a:p>
          <a:p>
            <a:pPr marL="571500" indent="-571500" algn="r" rtl="1">
              <a:buFont typeface="Arial" panose="020B0604020202020204" pitchFamily="34" charset="0"/>
              <a:buChar char="•"/>
            </a:pPr>
            <a:r>
              <a:rPr lang="fa-IR" sz="2400" b="1" dirty="0" smtClean="0">
                <a:solidFill>
                  <a:schemeClr val="tx1"/>
                </a:solidFill>
                <a:effectLst/>
                <a:cs typeface="B Koodak" pitchFamily="2" charset="-78"/>
              </a:rPr>
              <a:t>نام </a:t>
            </a:r>
            <a:r>
              <a:rPr lang="fa-IR" sz="2400" b="1" dirty="0">
                <a:solidFill>
                  <a:schemeClr val="tx1"/>
                </a:solidFill>
                <a:effectLst/>
                <a:cs typeface="B Koodak" pitchFamily="2" charset="-78"/>
              </a:rPr>
              <a:t>واحد مسئول و واحدهای همکار : </a:t>
            </a:r>
            <a:r>
              <a:rPr lang="fa-IR" sz="3200" b="1" dirty="0">
                <a:solidFill>
                  <a:srgbClr val="C00000"/>
                </a:solidFill>
                <a:effectLst/>
                <a:cs typeface="B Koodak" pitchFamily="2" charset="-78"/>
              </a:rPr>
              <a:t>مرکز هدایت عملیات بحران </a:t>
            </a:r>
            <a:r>
              <a:rPr lang="en-US" sz="3200" b="1" dirty="0">
                <a:solidFill>
                  <a:srgbClr val="C00000"/>
                </a:solidFill>
                <a:effectLst/>
                <a:cs typeface="B Koodak" pitchFamily="2" charset="-78"/>
              </a:rPr>
              <a:t>(EOC)</a:t>
            </a:r>
            <a:r>
              <a:rPr lang="fa-IR" sz="3200" b="1" dirty="0">
                <a:solidFill>
                  <a:srgbClr val="C00000"/>
                </a:solidFill>
                <a:effectLst/>
                <a:cs typeface="B Koodak" pitchFamily="2" charset="-78"/>
              </a:rPr>
              <a:t> </a:t>
            </a:r>
            <a:r>
              <a:rPr lang="en-US" sz="3200" b="1" dirty="0">
                <a:solidFill>
                  <a:srgbClr val="C00000"/>
                </a:solidFill>
                <a:effectLst/>
                <a:cs typeface="B Koodak" pitchFamily="2" charset="-78"/>
              </a:rPr>
              <a:t> </a:t>
            </a:r>
            <a:r>
              <a:rPr lang="fa-IR" sz="3200" b="1" dirty="0" smtClean="0">
                <a:solidFill>
                  <a:srgbClr val="C00000"/>
                </a:solidFill>
                <a:effectLst/>
                <a:cs typeface="B Koodak" pitchFamily="2" charset="-78"/>
              </a:rPr>
              <a:t>و کلیه </a:t>
            </a:r>
            <a:r>
              <a:rPr lang="fa-IR" sz="3200" b="1" dirty="0">
                <a:solidFill>
                  <a:srgbClr val="C00000"/>
                </a:solidFill>
                <a:effectLst/>
                <a:cs typeface="B Koodak" pitchFamily="2" charset="-78"/>
              </a:rPr>
              <a:t>کارکنان دفاتر، ادارات و مراکز دانشگاه علوم </a:t>
            </a:r>
            <a:r>
              <a:rPr lang="fa-IR" sz="3200" b="1" dirty="0" smtClean="0">
                <a:solidFill>
                  <a:srgbClr val="C00000"/>
                </a:solidFill>
                <a:effectLst/>
                <a:cs typeface="B Koodak" pitchFamily="2" charset="-78"/>
              </a:rPr>
              <a:t>پزشکی</a:t>
            </a:r>
          </a:p>
          <a:p>
            <a:pPr marL="571500" indent="-571500" algn="r" rtl="1">
              <a:buFont typeface="Arial" panose="020B0604020202020204" pitchFamily="34" charset="0"/>
              <a:buChar char="•"/>
            </a:pPr>
            <a:endParaRPr lang="fa-IR" sz="3200" b="1" dirty="0">
              <a:solidFill>
                <a:srgbClr val="C00000"/>
              </a:solidFill>
              <a:effectLst/>
              <a:cs typeface="B Koodak" pitchFamily="2" charset="-78"/>
            </a:endParaRPr>
          </a:p>
          <a:p>
            <a:pPr marL="571500" indent="-571500" algn="r" rtl="1">
              <a:lnSpc>
                <a:spcPct val="200000"/>
              </a:lnSpc>
              <a:buFont typeface="Arial" panose="020B0604020202020204" pitchFamily="34" charset="0"/>
              <a:buChar char="•"/>
            </a:pPr>
            <a:endParaRPr lang="en-US" b="1" dirty="0">
              <a:solidFill>
                <a:srgbClr val="C00000"/>
              </a:solidFill>
              <a:effectLst/>
              <a:cs typeface="B Koodak" pitchFamily="2" charset="-78"/>
            </a:endParaRPr>
          </a:p>
        </p:txBody>
      </p:sp>
      <p:sp>
        <p:nvSpPr>
          <p:cNvPr id="2" name="Rectangle 1"/>
          <p:cNvSpPr/>
          <p:nvPr/>
        </p:nvSpPr>
        <p:spPr>
          <a:xfrm>
            <a:off x="3733800" y="3995737"/>
            <a:ext cx="4572000" cy="577081"/>
          </a:xfrm>
          <a:prstGeom prst="rect">
            <a:avLst/>
          </a:prstGeom>
        </p:spPr>
        <p:txBody>
          <a:bodyPr>
            <a:spAutoFit/>
          </a:bodyPr>
          <a:lstStyle/>
          <a:p>
            <a:pPr marL="571500" indent="-571500" algn="r" rtl="1">
              <a:lnSpc>
                <a:spcPct val="200000"/>
              </a:lnSpc>
              <a:buFont typeface="Arial" panose="020B0604020202020204" pitchFamily="34" charset="0"/>
              <a:buChar char="•"/>
            </a:pPr>
            <a:endParaRPr lang="fa-IR" b="1" dirty="0">
              <a:solidFill>
                <a:srgbClr val="C00000"/>
              </a:solidFill>
              <a:cs typeface="B Koodak" pitchFamily="2" charset="-78"/>
            </a:endParaRPr>
          </a:p>
        </p:txBody>
      </p:sp>
    </p:spTree>
    <p:extLst>
      <p:ext uri="{BB962C8B-B14F-4D97-AF65-F5344CB8AC3E}">
        <p14:creationId xmlns:p14="http://schemas.microsoft.com/office/powerpoint/2010/main" val="33880983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304800"/>
            <a:ext cx="4419600" cy="762000"/>
          </a:xfrm>
        </p:spPr>
        <p:txBody>
          <a:bodyPr>
            <a:normAutofit/>
          </a:bodyPr>
          <a:lstStyle/>
          <a:p>
            <a:pPr rtl="1"/>
            <a:r>
              <a:rPr lang="fa-IR" sz="4000" dirty="0" smtClean="0">
                <a:solidFill>
                  <a:srgbClr val="C00000"/>
                </a:solidFill>
                <a:cs typeface="B Titr" panose="00000700000000000000" pitchFamily="2" charset="-78"/>
              </a:rPr>
              <a:t>شرح کارکرد</a:t>
            </a:r>
            <a:endParaRPr lang="en-US" sz="4000" dirty="0">
              <a:solidFill>
                <a:srgbClr val="C00000"/>
              </a:solidFill>
              <a:cs typeface="B Titr" panose="00000700000000000000" pitchFamily="2" charset="-78"/>
            </a:endParaRPr>
          </a:p>
        </p:txBody>
      </p:sp>
      <p:sp>
        <p:nvSpPr>
          <p:cNvPr id="3" name="Content Placeholder 2"/>
          <p:cNvSpPr>
            <a:spLocks noGrp="1"/>
          </p:cNvSpPr>
          <p:nvPr>
            <p:ph idx="1"/>
          </p:nvPr>
        </p:nvSpPr>
        <p:spPr>
          <a:xfrm>
            <a:off x="1219200" y="1295400"/>
            <a:ext cx="7620000" cy="4449763"/>
          </a:xfrm>
        </p:spPr>
        <p:txBody>
          <a:bodyPr>
            <a:noAutofit/>
          </a:bodyPr>
          <a:lstStyle/>
          <a:p>
            <a:pPr marL="0" indent="0" algn="just">
              <a:lnSpc>
                <a:spcPct val="150000"/>
              </a:lnSpc>
              <a:buBlip>
                <a:blip r:embed="rId2"/>
              </a:buBlip>
            </a:pPr>
            <a:r>
              <a:rPr lang="fa-IR" sz="1700" b="1" dirty="0" smtClean="0">
                <a:cs typeface="B Nazanin" panose="00000400000000000000" pitchFamily="2" charset="-78"/>
              </a:rPr>
              <a:t>اولین اقدام پس از تایید خبر وقوع یک حادثه و فراخوان پرسنل</a:t>
            </a:r>
          </a:p>
          <a:p>
            <a:pPr marL="0" indent="0" algn="just">
              <a:lnSpc>
                <a:spcPct val="150000"/>
              </a:lnSpc>
              <a:buBlip>
                <a:blip r:embed="rId2"/>
              </a:buBlip>
            </a:pPr>
            <a:r>
              <a:rPr lang="fa-IR" sz="1700" b="1" dirty="0" smtClean="0">
                <a:cs typeface="B Nazanin" panose="00000400000000000000" pitchFamily="2" charset="-78"/>
              </a:rPr>
              <a:t>هدف آن تایید وقوع حادثه و بررسی آسیب ها و نیازها، ارزیابی سریع بصورت مشترک و صرفه جویی در وقت و منابع</a:t>
            </a:r>
          </a:p>
          <a:p>
            <a:pPr marL="0" indent="0" algn="just">
              <a:lnSpc>
                <a:spcPct val="150000"/>
              </a:lnSpc>
              <a:buBlip>
                <a:blip r:embed="rId2"/>
              </a:buBlip>
            </a:pPr>
            <a:r>
              <a:rPr lang="fa-IR" sz="1700" b="1" dirty="0" smtClean="0">
                <a:cs typeface="B Nazanin" panose="00000400000000000000" pitchFamily="2" charset="-78"/>
              </a:rPr>
              <a:t>یک کار تیمی است و كاربرد اطلاعات حاصل از ارزیابی سریع در تدوین </a:t>
            </a:r>
            <a:r>
              <a:rPr lang="en-US" sz="1700" b="1" dirty="0" smtClean="0">
                <a:cs typeface="B Nazanin" panose="00000400000000000000" pitchFamily="2" charset="-78"/>
              </a:rPr>
              <a:t>IAP </a:t>
            </a:r>
            <a:endParaRPr lang="fa-IR" sz="1700" b="1" dirty="0" smtClean="0">
              <a:cs typeface="B Nazanin" panose="00000400000000000000" pitchFamily="2" charset="-78"/>
            </a:endParaRPr>
          </a:p>
          <a:p>
            <a:pPr marL="0" indent="0" algn="just">
              <a:lnSpc>
                <a:spcPct val="150000"/>
              </a:lnSpc>
              <a:buBlip>
                <a:blip r:embed="rId2"/>
              </a:buBlip>
            </a:pPr>
            <a:r>
              <a:rPr lang="fa-IR" sz="1700" b="1" dirty="0" smtClean="0">
                <a:cs typeface="B Nazanin" panose="00000400000000000000" pitchFamily="2" charset="-78"/>
              </a:rPr>
              <a:t>هر واحد تخصصی می تواند متعاقبا در صورت نیاز، ارزیابی تخصصی خود را انجام دهد.</a:t>
            </a:r>
          </a:p>
          <a:p>
            <a:pPr marL="0" indent="0" algn="just">
              <a:lnSpc>
                <a:spcPct val="150000"/>
              </a:lnSpc>
              <a:buBlip>
                <a:blip r:embed="rId2"/>
              </a:buBlip>
            </a:pPr>
            <a:r>
              <a:rPr lang="fa-IR" sz="1700" b="1" dirty="0" smtClean="0">
                <a:cs typeface="B Nazanin" panose="00000400000000000000" pitchFamily="2" charset="-78"/>
              </a:rPr>
              <a:t>تیم ارزیابی خطر شامل افراد مجرب، حداقل از واحدهای زیر می باشند: اورژانس پیش بیمارستانی، بیماری ها، بهداشت محیط و تغذیه</a:t>
            </a:r>
          </a:p>
          <a:p>
            <a:pPr marL="0" indent="0" algn="just">
              <a:lnSpc>
                <a:spcPct val="150000"/>
              </a:lnSpc>
              <a:buBlip>
                <a:blip r:embed="rId2"/>
              </a:buBlip>
            </a:pPr>
            <a:r>
              <a:rPr lang="fa-IR" sz="1700" b="1" dirty="0" smtClean="0">
                <a:cs typeface="B Nazanin" panose="00000400000000000000" pitchFamily="2" charset="-78"/>
              </a:rPr>
              <a:t>زمان انجام ارزیابی سریع، اولین زمان امکان حضور تیم مربوطه در منطقه آسیب دیده </a:t>
            </a:r>
          </a:p>
          <a:p>
            <a:pPr marL="0" indent="0" algn="just">
              <a:lnSpc>
                <a:spcPct val="150000"/>
              </a:lnSpc>
              <a:buBlip>
                <a:blip r:embed="rId2"/>
              </a:buBlip>
            </a:pPr>
            <a:r>
              <a:rPr lang="fa-IR" sz="1700" b="1" dirty="0" smtClean="0">
                <a:cs typeface="B Nazanin" panose="00000400000000000000" pitchFamily="2" charset="-78"/>
              </a:rPr>
              <a:t>این زمان نباید بیش از 24 ساعت بعد از وقوع حادثه باشد</a:t>
            </a:r>
          </a:p>
          <a:p>
            <a:pPr marL="0" indent="0" algn="just">
              <a:lnSpc>
                <a:spcPct val="150000"/>
              </a:lnSpc>
              <a:buBlip>
                <a:blip r:embed="rId2"/>
              </a:buBlip>
            </a:pPr>
            <a:r>
              <a:rPr lang="fa-IR" sz="1700" b="1" dirty="0" smtClean="0">
                <a:cs typeface="B Nazanin" panose="00000400000000000000" pitchFamily="2" charset="-78"/>
              </a:rPr>
              <a:t> تکرار ارزیابی سریع و توالی زمانی بنا به شرایط حادثه و تعيين آن توسط فرمانده حادثه </a:t>
            </a:r>
            <a:endParaRPr lang="en-US" sz="1700" b="1" dirty="0" smtClean="0">
              <a:cs typeface="B Nazanin" panose="00000400000000000000" pitchFamily="2" charset="-78"/>
            </a:endParaRPr>
          </a:p>
          <a:p>
            <a:pPr marL="0" indent="0" algn="just">
              <a:lnSpc>
                <a:spcPct val="150000"/>
              </a:lnSpc>
              <a:buNone/>
            </a:pPr>
            <a:endParaRPr lang="fa-IR" sz="1700" b="1" dirty="0" smtClean="0">
              <a:cs typeface="B Nazanin" panose="00000400000000000000" pitchFamily="2" charset="-78"/>
            </a:endParaRPr>
          </a:p>
          <a:p>
            <a:pPr marL="0" indent="0" algn="just">
              <a:lnSpc>
                <a:spcPct val="150000"/>
              </a:lnSpc>
              <a:buBlip>
                <a:blip r:embed="rId2"/>
              </a:buBlip>
            </a:pPr>
            <a:endParaRPr lang="en-US" sz="1700" b="1" dirty="0">
              <a:cs typeface="B Nazanin" panose="00000400000000000000" pitchFamily="2" charset="-78"/>
            </a:endParaRPr>
          </a:p>
        </p:txBody>
      </p:sp>
    </p:spTree>
    <p:extLst>
      <p:ext uri="{BB962C8B-B14F-4D97-AF65-F5344CB8AC3E}">
        <p14:creationId xmlns:p14="http://schemas.microsoft.com/office/powerpoint/2010/main" val="21974994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28600"/>
            <a:ext cx="6324600" cy="1143000"/>
          </a:xfrm>
        </p:spPr>
        <p:txBody>
          <a:bodyPr>
            <a:normAutofit/>
          </a:bodyPr>
          <a:lstStyle/>
          <a:p>
            <a:pPr rtl="1"/>
            <a:r>
              <a:rPr lang="fa-IR" dirty="0" smtClean="0">
                <a:solidFill>
                  <a:srgbClr val="C00000"/>
                </a:solidFill>
                <a:cs typeface="B Titr" panose="00000700000000000000" pitchFamily="2" charset="-78"/>
              </a:rPr>
              <a:t>شرح وظایف واحد مسئول</a:t>
            </a:r>
            <a:endParaRPr lang="en-US" dirty="0">
              <a:solidFill>
                <a:srgbClr val="C00000"/>
              </a:solidFill>
              <a:cs typeface="B Titr" panose="00000700000000000000" pitchFamily="2" charset="-78"/>
            </a:endParaRPr>
          </a:p>
        </p:txBody>
      </p:sp>
      <p:sp>
        <p:nvSpPr>
          <p:cNvPr id="3" name="Content Placeholder 2"/>
          <p:cNvSpPr>
            <a:spLocks noGrp="1"/>
          </p:cNvSpPr>
          <p:nvPr>
            <p:ph idx="1"/>
          </p:nvPr>
        </p:nvSpPr>
        <p:spPr>
          <a:xfrm>
            <a:off x="1066800" y="1905001"/>
            <a:ext cx="7696200" cy="2514600"/>
          </a:xfrm>
        </p:spPr>
        <p:txBody>
          <a:bodyPr>
            <a:normAutofit/>
          </a:bodyPr>
          <a:lstStyle/>
          <a:p>
            <a:pPr lvl="0" algn="just">
              <a:lnSpc>
                <a:spcPct val="200000"/>
              </a:lnSpc>
            </a:pPr>
            <a:r>
              <a:rPr lang="fa-IR" sz="2000" b="1" dirty="0" smtClean="0">
                <a:solidFill>
                  <a:schemeClr val="tx1"/>
                </a:solidFill>
                <a:cs typeface="B Yagut" panose="00000400000000000000" pitchFamily="2" charset="-78"/>
              </a:rPr>
              <a:t>هماهنگی برای اعزام تیم ارزیابی سریع به منطقه</a:t>
            </a:r>
            <a:endParaRPr lang="en-US" sz="2000" b="1" dirty="0" smtClean="0">
              <a:solidFill>
                <a:schemeClr val="tx1"/>
              </a:solidFill>
              <a:cs typeface="B Yagut" panose="00000400000000000000" pitchFamily="2" charset="-78"/>
            </a:endParaRPr>
          </a:p>
          <a:p>
            <a:pPr lvl="0" algn="just">
              <a:lnSpc>
                <a:spcPct val="200000"/>
              </a:lnSpc>
            </a:pPr>
            <a:r>
              <a:rPr lang="fa-IR" sz="2000" b="1" dirty="0" smtClean="0">
                <a:solidFill>
                  <a:schemeClr val="tx1"/>
                </a:solidFill>
                <a:cs typeface="B Yagut" panose="00000400000000000000" pitchFamily="2" charset="-78"/>
              </a:rPr>
              <a:t>دریافت گزارش ارزیابی سریع از تیم مربوطه</a:t>
            </a:r>
            <a:endParaRPr lang="en-US" sz="2000" b="1" dirty="0" smtClean="0">
              <a:solidFill>
                <a:schemeClr val="tx1"/>
              </a:solidFill>
              <a:cs typeface="B Yagut" panose="00000400000000000000" pitchFamily="2" charset="-78"/>
            </a:endParaRPr>
          </a:p>
          <a:p>
            <a:pPr lvl="0" algn="just">
              <a:lnSpc>
                <a:spcPct val="200000"/>
              </a:lnSpc>
            </a:pPr>
            <a:r>
              <a:rPr lang="fa-IR" sz="2000" b="1" dirty="0" smtClean="0">
                <a:solidFill>
                  <a:schemeClr val="tx1"/>
                </a:solidFill>
                <a:cs typeface="B Yagut" panose="00000400000000000000" pitchFamily="2" charset="-78"/>
              </a:rPr>
              <a:t>تحلیل گزارش ارزیابی سریع و تبدیل آن به برنامه میدانی پاسخ </a:t>
            </a:r>
            <a:r>
              <a:rPr lang="en-US" sz="2000" b="1" dirty="0" smtClean="0">
                <a:solidFill>
                  <a:schemeClr val="tx1"/>
                </a:solidFill>
                <a:cs typeface="B Yagut" panose="00000400000000000000" pitchFamily="2" charset="-78"/>
              </a:rPr>
              <a:t>(IAP)</a:t>
            </a:r>
            <a:endParaRPr lang="en-US" sz="2000" b="1" dirty="0">
              <a:solidFill>
                <a:schemeClr val="tx1"/>
              </a:solidFill>
              <a:cs typeface="B Yagut" panose="00000400000000000000" pitchFamily="2" charset="-78"/>
            </a:endParaRPr>
          </a:p>
        </p:txBody>
      </p:sp>
    </p:spTree>
    <p:extLst>
      <p:ext uri="{BB962C8B-B14F-4D97-AF65-F5344CB8AC3E}">
        <p14:creationId xmlns:p14="http://schemas.microsoft.com/office/powerpoint/2010/main" val="271115691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Control xmlns="http://schemas.microsoft.com/VisualStudio/2011/storyboarding/control">
  <Id Name="c6160282-50f0-421e-a938-69afd8c44ee5" Revision="1" Stencil="System.MyShapes" StencilVersion="1.0"/>
</Control>
</file>

<file path=customXml/itemProps1.xml><?xml version="1.0" encoding="utf-8"?>
<ds:datastoreItem xmlns:ds="http://schemas.openxmlformats.org/officeDocument/2006/customXml" ds:itemID="{EDA0A06B-3329-4871-BFF7-CACBEF19ECE8}">
  <ds:schemaRefs>
    <ds:schemaRef ds:uri="http://schemas.microsoft.com/VisualStudio/2011/storyboarding/control"/>
  </ds:schemaRefs>
</ds:datastoreItem>
</file>

<file path=docProps/app.xml><?xml version="1.0" encoding="utf-8"?>
<Properties xmlns="http://schemas.openxmlformats.org/officeDocument/2006/extended-properties" xmlns:vt="http://schemas.openxmlformats.org/officeDocument/2006/docPropsVTypes">
  <Template>Equity</Template>
  <TotalTime>642</TotalTime>
  <Words>1838</Words>
  <Application>Microsoft Office PowerPoint</Application>
  <PresentationFormat>On-screen Show (4:3)</PresentationFormat>
  <Paragraphs>187</Paragraphs>
  <Slides>28</Slides>
  <Notes>0</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28</vt:i4>
      </vt:variant>
    </vt:vector>
  </HeadingPairs>
  <TitlesOfParts>
    <vt:vector size="43" baseType="lpstr">
      <vt:lpstr>Arial</vt:lpstr>
      <vt:lpstr>Tahoma</vt:lpstr>
      <vt:lpstr>B Mitra</vt:lpstr>
      <vt:lpstr>B Yagut</vt:lpstr>
      <vt:lpstr>Calibri</vt:lpstr>
      <vt:lpstr>华文细黑</vt:lpstr>
      <vt:lpstr>Times New Roman</vt:lpstr>
      <vt:lpstr>B Koodak</vt:lpstr>
      <vt:lpstr>Wingdings</vt:lpstr>
      <vt:lpstr>B Titr</vt:lpstr>
      <vt:lpstr>Titr</vt:lpstr>
      <vt:lpstr>B Nazanin</vt:lpstr>
      <vt:lpstr>B Lotus</vt:lpstr>
      <vt:lpstr>Office Theme</vt:lpstr>
      <vt:lpstr>1_Office Theme</vt:lpstr>
      <vt:lpstr>Training Of Trainer  Workshop series (TOT) </vt:lpstr>
      <vt:lpstr>PowerPoint Presentation</vt:lpstr>
      <vt:lpstr>تدوین برنامه های پاسخ به بلایا و فوریت ها</vt:lpstr>
      <vt:lpstr>PowerPoint Presentation</vt:lpstr>
      <vt:lpstr>انواع کارکردهای EOP</vt:lpstr>
      <vt:lpstr>اطلاعات هر کارکرد</vt:lpstr>
      <vt:lpstr>PowerPoint Presentation</vt:lpstr>
      <vt:lpstr>شرح کارکرد</vt:lpstr>
      <vt:lpstr>شرح وظایف واحد مسئول</vt:lpstr>
      <vt:lpstr>شرح وظایف واحدهای همکار</vt:lpstr>
      <vt:lpstr>PowerPoint Presentation</vt:lpstr>
      <vt:lpstr>PowerPoint Presentation</vt:lpstr>
      <vt:lpstr>پیامدهای مورد نظر برنامه نظام مراقبت بلایا ( DSS ) در سه گروه کلی زیر تقسیم می شوند: </vt:lpstr>
      <vt:lpstr>PowerPoint Presentation</vt:lpstr>
      <vt:lpstr>PowerPoint Presentation</vt:lpstr>
      <vt:lpstr>PowerPoint Presentation</vt:lpstr>
      <vt:lpstr>PowerPoint Presentation</vt:lpstr>
      <vt:lpstr>PowerPoint Presentation</vt:lpstr>
      <vt:lpstr>تذکرات مهم</vt:lpstr>
      <vt:lpstr>تذکرات مهم</vt:lpstr>
      <vt:lpstr>دستورالعمل برنامه نظام مراقبت وقوع و پیامدهای بلایا</vt:lpstr>
      <vt:lpstr>PowerPoint Presentation</vt:lpstr>
      <vt:lpstr>PowerPoint Presentation</vt:lpstr>
      <vt:lpstr>PowerPoint Presentation</vt:lpstr>
      <vt:lpstr>PowerPoint Presentation</vt:lpstr>
      <vt:lpstr>PowerPoint Presentation</vt:lpstr>
      <vt:lpstr>PowerPoint Presentation</vt:lpstr>
      <vt:lpstr>از توجه شما سپاسگزارم</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Udr</dc:creator>
  <cp:lastModifiedBy>user</cp:lastModifiedBy>
  <cp:revision>126</cp:revision>
  <dcterms:created xsi:type="dcterms:W3CDTF">2015-08-01T07:36:11Z</dcterms:created>
  <dcterms:modified xsi:type="dcterms:W3CDTF">2022-06-21T08:35:19Z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fs.IsStoryboard">
    <vt:bool>true</vt:bool>
  </property>
</Properties>
</file>